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  <p:sldId id="309" r:id="rId61"/>
    <p:sldId id="310" r:id="rId62"/>
    <p:sldId id="311" r:id="rId63"/>
    <p:sldId id="312" r:id="rId64"/>
    <p:sldId id="313" r:id="rId65"/>
    <p:sldId id="314" r:id="rId66"/>
    <p:sldId id="315" r:id="rId67"/>
    <p:sldId id="316" r:id="rId68"/>
    <p:sldId id="317" r:id="rId69"/>
    <p:sldId id="318" r:id="rId70"/>
    <p:sldId id="319" r:id="rId71"/>
    <p:sldId id="320" r:id="rId72"/>
    <p:sldId id="321" r:id="rId73"/>
    <p:sldId id="322" r:id="rId74"/>
    <p:sldId id="323" r:id="rId75"/>
    <p:sldId id="324" r:id="rId76"/>
    <p:sldId id="325" r:id="rId77"/>
    <p:sldId id="326" r:id="rId78"/>
    <p:sldId id="327" r:id="rId79"/>
    <p:sldId id="328" r:id="rId80"/>
    <p:sldId id="329" r:id="rId81"/>
    <p:sldId id="330" r:id="rId82"/>
    <p:sldId id="331" r:id="rId83"/>
    <p:sldId id="332" r:id="rId84"/>
    <p:sldId id="333" r:id="rId85"/>
    <p:sldId id="334" r:id="rId86"/>
    <p:sldId id="335" r:id="rId87"/>
    <p:sldId id="336" r:id="rId88"/>
    <p:sldId id="337" r:id="rId89"/>
    <p:sldId id="338" r:id="rId90"/>
    <p:sldId id="339" r:id="rId91"/>
    <p:sldId id="340" r:id="rId92"/>
    <p:sldId id="341" r:id="rId93"/>
    <p:sldId id="342" r:id="rId94"/>
    <p:sldId id="343" r:id="rId95"/>
    <p:sldId id="344" r:id="rId96"/>
    <p:sldId id="345" r:id="rId97"/>
    <p:sldId id="346" r:id="rId98"/>
    <p:sldId id="347" r:id="rId99"/>
    <p:sldId id="348" r:id="rId100"/>
    <p:sldId id="349" r:id="rId101"/>
    <p:sldId id="350" r:id="rId102"/>
    <p:sldId id="351" r:id="rId103"/>
    <p:sldId id="352" r:id="rId104"/>
    <p:sldId id="353" r:id="rId105"/>
    <p:sldId id="354" r:id="rId106"/>
    <p:sldId id="355" r:id="rId107"/>
    <p:sldId id="356" r:id="rId108"/>
    <p:sldId id="357" r:id="rId109"/>
    <p:sldId id="358" r:id="rId110"/>
    <p:sldId id="359" r:id="rId111"/>
    <p:sldId id="360" r:id="rId112"/>
    <p:sldId id="361" r:id="rId113"/>
    <p:sldId id="362" r:id="rId114"/>
    <p:sldId id="363" r:id="rId115"/>
    <p:sldId id="364" r:id="rId116"/>
    <p:sldId id="365" r:id="rId117"/>
    <p:sldId id="366" r:id="rId118"/>
    <p:sldId id="367" r:id="rId119"/>
    <p:sldId id="368" r:id="rId120"/>
    <p:sldId id="369" r:id="rId121"/>
    <p:sldId id="370" r:id="rId122"/>
    <p:sldId id="371" r:id="rId123"/>
    <p:sldId id="372" r:id="rId124"/>
    <p:sldId id="373" r:id="rId125"/>
    <p:sldId id="374" r:id="rId126"/>
    <p:sldId id="375" r:id="rId127"/>
    <p:sldId id="376" r:id="rId128"/>
    <p:sldId id="377" r:id="rId129"/>
    <p:sldId id="378" r:id="rId130"/>
    <p:sldId id="379" r:id="rId131"/>
    <p:sldId id="380" r:id="rId132"/>
    <p:sldId id="381" r:id="rId133"/>
    <p:sldId id="382" r:id="rId134"/>
    <p:sldId id="383" r:id="rId135"/>
    <p:sldId id="384" r:id="rId136"/>
    <p:sldId id="385" r:id="rId137"/>
    <p:sldId id="386" r:id="rId138"/>
    <p:sldId id="387" r:id="rId139"/>
    <p:sldId id="388" r:id="rId140"/>
    <p:sldId id="389" r:id="rId141"/>
    <p:sldId id="390" r:id="rId142"/>
    <p:sldId id="391" r:id="rId143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Relationship Id="rId48" Type="http://schemas.openxmlformats.org/officeDocument/2006/relationships/slide" Target="slides/slide41.xml"/><Relationship Id="rId49" Type="http://schemas.openxmlformats.org/officeDocument/2006/relationships/slide" Target="slides/slide42.xml"/><Relationship Id="rId50" Type="http://schemas.openxmlformats.org/officeDocument/2006/relationships/slide" Target="slides/slide43.xml"/><Relationship Id="rId51" Type="http://schemas.openxmlformats.org/officeDocument/2006/relationships/slide" Target="slides/slide44.xml"/><Relationship Id="rId52" Type="http://schemas.openxmlformats.org/officeDocument/2006/relationships/slide" Target="slides/slide45.xml"/><Relationship Id="rId53" Type="http://schemas.openxmlformats.org/officeDocument/2006/relationships/slide" Target="slides/slide46.xml"/><Relationship Id="rId54" Type="http://schemas.openxmlformats.org/officeDocument/2006/relationships/slide" Target="slides/slide47.xml"/><Relationship Id="rId55" Type="http://schemas.openxmlformats.org/officeDocument/2006/relationships/slide" Target="slides/slide48.xml"/><Relationship Id="rId56" Type="http://schemas.openxmlformats.org/officeDocument/2006/relationships/slide" Target="slides/slide49.xml"/><Relationship Id="rId57" Type="http://schemas.openxmlformats.org/officeDocument/2006/relationships/slide" Target="slides/slide50.xml"/><Relationship Id="rId58" Type="http://schemas.openxmlformats.org/officeDocument/2006/relationships/slide" Target="slides/slide51.xml"/><Relationship Id="rId59" Type="http://schemas.openxmlformats.org/officeDocument/2006/relationships/slide" Target="slides/slide52.xml"/><Relationship Id="rId60" Type="http://schemas.openxmlformats.org/officeDocument/2006/relationships/slide" Target="slides/slide53.xml"/><Relationship Id="rId61" Type="http://schemas.openxmlformats.org/officeDocument/2006/relationships/slide" Target="slides/slide54.xml"/><Relationship Id="rId62" Type="http://schemas.openxmlformats.org/officeDocument/2006/relationships/slide" Target="slides/slide55.xml"/><Relationship Id="rId63" Type="http://schemas.openxmlformats.org/officeDocument/2006/relationships/slide" Target="slides/slide56.xml"/><Relationship Id="rId64" Type="http://schemas.openxmlformats.org/officeDocument/2006/relationships/slide" Target="slides/slide57.xml"/><Relationship Id="rId65" Type="http://schemas.openxmlformats.org/officeDocument/2006/relationships/slide" Target="slides/slide58.xml"/><Relationship Id="rId66" Type="http://schemas.openxmlformats.org/officeDocument/2006/relationships/slide" Target="slides/slide59.xml"/><Relationship Id="rId67" Type="http://schemas.openxmlformats.org/officeDocument/2006/relationships/slide" Target="slides/slide60.xml"/><Relationship Id="rId68" Type="http://schemas.openxmlformats.org/officeDocument/2006/relationships/slide" Target="slides/slide61.xml"/><Relationship Id="rId69" Type="http://schemas.openxmlformats.org/officeDocument/2006/relationships/slide" Target="slides/slide62.xml"/><Relationship Id="rId70" Type="http://schemas.openxmlformats.org/officeDocument/2006/relationships/slide" Target="slides/slide63.xml"/><Relationship Id="rId71" Type="http://schemas.openxmlformats.org/officeDocument/2006/relationships/slide" Target="slides/slide64.xml"/><Relationship Id="rId72" Type="http://schemas.openxmlformats.org/officeDocument/2006/relationships/slide" Target="slides/slide65.xml"/><Relationship Id="rId73" Type="http://schemas.openxmlformats.org/officeDocument/2006/relationships/slide" Target="slides/slide66.xml"/><Relationship Id="rId74" Type="http://schemas.openxmlformats.org/officeDocument/2006/relationships/slide" Target="slides/slide67.xml"/><Relationship Id="rId75" Type="http://schemas.openxmlformats.org/officeDocument/2006/relationships/slide" Target="slides/slide68.xml"/><Relationship Id="rId76" Type="http://schemas.openxmlformats.org/officeDocument/2006/relationships/slide" Target="slides/slide69.xml"/><Relationship Id="rId77" Type="http://schemas.openxmlformats.org/officeDocument/2006/relationships/slide" Target="slides/slide70.xml"/><Relationship Id="rId78" Type="http://schemas.openxmlformats.org/officeDocument/2006/relationships/slide" Target="slides/slide71.xml"/><Relationship Id="rId79" Type="http://schemas.openxmlformats.org/officeDocument/2006/relationships/slide" Target="slides/slide72.xml"/><Relationship Id="rId80" Type="http://schemas.openxmlformats.org/officeDocument/2006/relationships/slide" Target="slides/slide73.xml"/><Relationship Id="rId81" Type="http://schemas.openxmlformats.org/officeDocument/2006/relationships/slide" Target="slides/slide74.xml"/><Relationship Id="rId82" Type="http://schemas.openxmlformats.org/officeDocument/2006/relationships/slide" Target="slides/slide75.xml"/><Relationship Id="rId83" Type="http://schemas.openxmlformats.org/officeDocument/2006/relationships/slide" Target="slides/slide76.xml"/><Relationship Id="rId84" Type="http://schemas.openxmlformats.org/officeDocument/2006/relationships/slide" Target="slides/slide77.xml"/><Relationship Id="rId85" Type="http://schemas.openxmlformats.org/officeDocument/2006/relationships/slide" Target="slides/slide78.xml"/><Relationship Id="rId86" Type="http://schemas.openxmlformats.org/officeDocument/2006/relationships/slide" Target="slides/slide79.xml"/><Relationship Id="rId87" Type="http://schemas.openxmlformats.org/officeDocument/2006/relationships/slide" Target="slides/slide80.xml"/><Relationship Id="rId88" Type="http://schemas.openxmlformats.org/officeDocument/2006/relationships/slide" Target="slides/slide81.xml"/><Relationship Id="rId89" Type="http://schemas.openxmlformats.org/officeDocument/2006/relationships/slide" Target="slides/slide82.xml"/><Relationship Id="rId90" Type="http://schemas.openxmlformats.org/officeDocument/2006/relationships/slide" Target="slides/slide83.xml"/><Relationship Id="rId91" Type="http://schemas.openxmlformats.org/officeDocument/2006/relationships/slide" Target="slides/slide84.xml"/><Relationship Id="rId92" Type="http://schemas.openxmlformats.org/officeDocument/2006/relationships/slide" Target="slides/slide85.xml"/><Relationship Id="rId93" Type="http://schemas.openxmlformats.org/officeDocument/2006/relationships/slide" Target="slides/slide86.xml"/><Relationship Id="rId94" Type="http://schemas.openxmlformats.org/officeDocument/2006/relationships/slide" Target="slides/slide87.xml"/><Relationship Id="rId95" Type="http://schemas.openxmlformats.org/officeDocument/2006/relationships/slide" Target="slides/slide88.xml"/><Relationship Id="rId96" Type="http://schemas.openxmlformats.org/officeDocument/2006/relationships/slide" Target="slides/slide89.xml"/><Relationship Id="rId97" Type="http://schemas.openxmlformats.org/officeDocument/2006/relationships/slide" Target="slides/slide90.xml"/><Relationship Id="rId98" Type="http://schemas.openxmlformats.org/officeDocument/2006/relationships/slide" Target="slides/slide91.xml"/><Relationship Id="rId99" Type="http://schemas.openxmlformats.org/officeDocument/2006/relationships/slide" Target="slides/slide92.xml"/><Relationship Id="rId100" Type="http://schemas.openxmlformats.org/officeDocument/2006/relationships/slide" Target="slides/slide93.xml"/><Relationship Id="rId101" Type="http://schemas.openxmlformats.org/officeDocument/2006/relationships/slide" Target="slides/slide94.xml"/><Relationship Id="rId102" Type="http://schemas.openxmlformats.org/officeDocument/2006/relationships/slide" Target="slides/slide95.xml"/><Relationship Id="rId103" Type="http://schemas.openxmlformats.org/officeDocument/2006/relationships/slide" Target="slides/slide96.xml"/><Relationship Id="rId104" Type="http://schemas.openxmlformats.org/officeDocument/2006/relationships/slide" Target="slides/slide97.xml"/><Relationship Id="rId105" Type="http://schemas.openxmlformats.org/officeDocument/2006/relationships/slide" Target="slides/slide98.xml"/><Relationship Id="rId106" Type="http://schemas.openxmlformats.org/officeDocument/2006/relationships/slide" Target="slides/slide99.xml"/><Relationship Id="rId107" Type="http://schemas.openxmlformats.org/officeDocument/2006/relationships/slide" Target="slides/slide100.xml"/><Relationship Id="rId108" Type="http://schemas.openxmlformats.org/officeDocument/2006/relationships/slide" Target="slides/slide101.xml"/><Relationship Id="rId109" Type="http://schemas.openxmlformats.org/officeDocument/2006/relationships/slide" Target="slides/slide102.xml"/><Relationship Id="rId110" Type="http://schemas.openxmlformats.org/officeDocument/2006/relationships/slide" Target="slides/slide103.xml"/><Relationship Id="rId111" Type="http://schemas.openxmlformats.org/officeDocument/2006/relationships/slide" Target="slides/slide104.xml"/><Relationship Id="rId112" Type="http://schemas.openxmlformats.org/officeDocument/2006/relationships/slide" Target="slides/slide105.xml"/><Relationship Id="rId113" Type="http://schemas.openxmlformats.org/officeDocument/2006/relationships/slide" Target="slides/slide106.xml"/><Relationship Id="rId114" Type="http://schemas.openxmlformats.org/officeDocument/2006/relationships/slide" Target="slides/slide107.xml"/><Relationship Id="rId115" Type="http://schemas.openxmlformats.org/officeDocument/2006/relationships/slide" Target="slides/slide108.xml"/><Relationship Id="rId116" Type="http://schemas.openxmlformats.org/officeDocument/2006/relationships/slide" Target="slides/slide109.xml"/><Relationship Id="rId117" Type="http://schemas.openxmlformats.org/officeDocument/2006/relationships/slide" Target="slides/slide110.xml"/><Relationship Id="rId118" Type="http://schemas.openxmlformats.org/officeDocument/2006/relationships/slide" Target="slides/slide111.xml"/><Relationship Id="rId119" Type="http://schemas.openxmlformats.org/officeDocument/2006/relationships/slide" Target="slides/slide112.xml"/><Relationship Id="rId120" Type="http://schemas.openxmlformats.org/officeDocument/2006/relationships/slide" Target="slides/slide113.xml"/><Relationship Id="rId121" Type="http://schemas.openxmlformats.org/officeDocument/2006/relationships/slide" Target="slides/slide114.xml"/><Relationship Id="rId122" Type="http://schemas.openxmlformats.org/officeDocument/2006/relationships/slide" Target="slides/slide115.xml"/><Relationship Id="rId123" Type="http://schemas.openxmlformats.org/officeDocument/2006/relationships/slide" Target="slides/slide116.xml"/><Relationship Id="rId124" Type="http://schemas.openxmlformats.org/officeDocument/2006/relationships/slide" Target="slides/slide117.xml"/><Relationship Id="rId125" Type="http://schemas.openxmlformats.org/officeDocument/2006/relationships/slide" Target="slides/slide118.xml"/><Relationship Id="rId126" Type="http://schemas.openxmlformats.org/officeDocument/2006/relationships/slide" Target="slides/slide119.xml"/><Relationship Id="rId127" Type="http://schemas.openxmlformats.org/officeDocument/2006/relationships/slide" Target="slides/slide120.xml"/><Relationship Id="rId128" Type="http://schemas.openxmlformats.org/officeDocument/2006/relationships/slide" Target="slides/slide121.xml"/><Relationship Id="rId129" Type="http://schemas.openxmlformats.org/officeDocument/2006/relationships/slide" Target="slides/slide122.xml"/><Relationship Id="rId130" Type="http://schemas.openxmlformats.org/officeDocument/2006/relationships/slide" Target="slides/slide123.xml"/><Relationship Id="rId131" Type="http://schemas.openxmlformats.org/officeDocument/2006/relationships/slide" Target="slides/slide124.xml"/><Relationship Id="rId132" Type="http://schemas.openxmlformats.org/officeDocument/2006/relationships/slide" Target="slides/slide125.xml"/><Relationship Id="rId133" Type="http://schemas.openxmlformats.org/officeDocument/2006/relationships/slide" Target="slides/slide126.xml"/><Relationship Id="rId134" Type="http://schemas.openxmlformats.org/officeDocument/2006/relationships/slide" Target="slides/slide127.xml"/><Relationship Id="rId135" Type="http://schemas.openxmlformats.org/officeDocument/2006/relationships/slide" Target="slides/slide128.xml"/><Relationship Id="rId136" Type="http://schemas.openxmlformats.org/officeDocument/2006/relationships/slide" Target="slides/slide129.xml"/><Relationship Id="rId137" Type="http://schemas.openxmlformats.org/officeDocument/2006/relationships/slide" Target="slides/slide130.xml"/><Relationship Id="rId138" Type="http://schemas.openxmlformats.org/officeDocument/2006/relationships/slide" Target="slides/slide131.xml"/><Relationship Id="rId139" Type="http://schemas.openxmlformats.org/officeDocument/2006/relationships/slide" Target="slides/slide132.xml"/><Relationship Id="rId140" Type="http://schemas.openxmlformats.org/officeDocument/2006/relationships/slide" Target="slides/slide133.xml"/><Relationship Id="rId141" Type="http://schemas.openxmlformats.org/officeDocument/2006/relationships/slide" Target="slides/slide134.xml"/><Relationship Id="rId142" Type="http://schemas.openxmlformats.org/officeDocument/2006/relationships/slide" Target="slides/slide135.xml"/><Relationship Id="rId143" Type="http://schemas.openxmlformats.org/officeDocument/2006/relationships/slide" Target="slides/slide13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0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0.xml"/></Relationships>
</file>

<file path=ppt/notesSlides/_rels/notesSlide10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1.xml"/></Relationships>
</file>

<file path=ppt/notesSlides/_rels/notesSlide10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2.xml"/></Relationships>
</file>

<file path=ppt/notesSlides/_rels/notesSlide10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3.xml"/></Relationships>
</file>

<file path=ppt/notesSlides/_rels/notesSlide10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4.xml"/></Relationships>
</file>

<file path=ppt/notesSlides/_rels/notesSlide10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5.xml"/></Relationships>
</file>

<file path=ppt/notesSlides/_rels/notesSlide10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6.xml"/></Relationships>
</file>

<file path=ppt/notesSlides/_rels/notesSlide10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7.xml"/></Relationships>
</file>

<file path=ppt/notesSlides/_rels/notesSlide10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8.xml"/></Relationships>
</file>

<file path=ppt/notesSlides/_rels/notesSlide10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9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0.xml"/></Relationships>
</file>

<file path=ppt/notesSlides/_rels/notesSlide1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1.xml"/></Relationships>
</file>

<file path=ppt/notesSlides/_rels/notesSlide1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2.xml"/></Relationships>
</file>

<file path=ppt/notesSlides/_rels/notesSlide1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3.xml"/></Relationships>
</file>

<file path=ppt/notesSlides/_rels/notesSlide1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4.xml"/></Relationships>
</file>

<file path=ppt/notesSlides/_rels/notesSlide1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5.xml"/></Relationships>
</file>

<file path=ppt/notesSlides/_rels/notesSlide1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6.xml"/></Relationships>
</file>

<file path=ppt/notesSlides/_rels/notesSlide1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7.xml"/></Relationships>
</file>

<file path=ppt/notesSlides/_rels/notesSlide1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8.xml"/></Relationships>
</file>

<file path=ppt/notesSlides/_rels/notesSlide1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9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0.xml"/></Relationships>
</file>

<file path=ppt/notesSlides/_rels/notesSlide1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1.xml"/></Relationships>
</file>

<file path=ppt/notesSlides/_rels/notesSlide1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2.xml"/></Relationships>
</file>

<file path=ppt/notesSlides/_rels/notesSlide1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3.xml"/></Relationships>
</file>

<file path=ppt/notesSlides/_rels/notesSlide1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4.xml"/></Relationships>
</file>

<file path=ppt/notesSlides/_rels/notesSlide1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5.xml"/></Relationships>
</file>

<file path=ppt/notesSlides/_rels/notesSlide1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6.xml"/></Relationships>
</file>

<file path=ppt/notesSlides/_rels/notesSlide1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7.xml"/></Relationships>
</file>

<file path=ppt/notesSlides/_rels/notesSlide1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8.xml"/></Relationships>
</file>

<file path=ppt/notesSlides/_rels/notesSlide12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9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0.xml"/></Relationships>
</file>

<file path=ppt/notesSlides/_rels/notesSlide13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1.xml"/></Relationships>
</file>

<file path=ppt/notesSlides/_rels/notesSlide13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2.xml"/></Relationships>
</file>

<file path=ppt/notesSlides/_rels/notesSlide13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3.xml"/></Relationships>
</file>

<file path=ppt/notesSlides/_rels/notesSlide13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4.xml"/></Relationships>
</file>

<file path=ppt/notesSlides/_rels/notesSlide13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5.xml"/></Relationships>
</file>

<file path=ppt/notesSlides/_rels/notesSlide13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6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5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5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5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5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5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5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5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5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5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6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6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6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6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6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6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6.xml"/></Relationships>
</file>

<file path=ppt/notesSlides/_rels/notesSlide6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7.xml"/></Relationships>
</file>

<file path=ppt/notesSlides/_rels/notesSlide6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8.xml"/></Relationships>
</file>

<file path=ppt/notesSlides/_rels/notesSlide6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9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0.xml"/></Relationships>
</file>

<file path=ppt/notesSlides/_rels/notesSlide7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1.xml"/></Relationships>
</file>

<file path=ppt/notesSlides/_rels/notesSlide7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2.xml"/></Relationships>
</file>

<file path=ppt/notesSlides/_rels/notesSlide7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3.xml"/></Relationships>
</file>

<file path=ppt/notesSlides/_rels/notesSlide7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4.xml"/></Relationships>
</file>

<file path=ppt/notesSlides/_rels/notesSlide7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5.xml"/></Relationships>
</file>

<file path=ppt/notesSlides/_rels/notesSlide7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6.xml"/></Relationships>
</file>

<file path=ppt/notesSlides/_rels/notesSlide7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7.xml"/></Relationships>
</file>

<file path=ppt/notesSlides/_rels/notesSlide7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8.xml"/></Relationships>
</file>

<file path=ppt/notesSlides/_rels/notesSlide7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9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0.xml"/></Relationships>
</file>

<file path=ppt/notesSlides/_rels/notesSlide8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1.xml"/></Relationships>
</file>

<file path=ppt/notesSlides/_rels/notesSlide8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2.xml"/></Relationships>
</file>

<file path=ppt/notesSlides/_rels/notesSlide8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3.xml"/></Relationships>
</file>

<file path=ppt/notesSlides/_rels/notesSlide8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4.xml"/></Relationships>
</file>

<file path=ppt/notesSlides/_rels/notesSlide8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5.xml"/></Relationships>
</file>

<file path=ppt/notesSlides/_rels/notesSlide8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6.xml"/></Relationships>
</file>

<file path=ppt/notesSlides/_rels/notesSlide8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7.xml"/></Relationships>
</file>

<file path=ppt/notesSlides/_rels/notesSlide8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8.xml"/></Relationships>
</file>

<file path=ppt/notesSlides/_rels/notesSlide8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9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0.xml"/></Relationships>
</file>

<file path=ppt/notesSlides/_rels/notesSlide9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1.xml"/></Relationships>
</file>

<file path=ppt/notesSlides/_rels/notesSlide9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2.xml"/></Relationships>
</file>

<file path=ppt/notesSlides/_rels/notesSlide9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3.xml"/></Relationships>
</file>

<file path=ppt/notesSlides/_rels/notesSlide9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4.xml"/></Relationships>
</file>

<file path=ppt/notesSlides/_rels/notesSlide9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5.xml"/></Relationships>
</file>

<file path=ppt/notesSlides/_rels/notesSlide9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6.xml"/></Relationships>
</file>

<file path=ppt/notesSlides/_rels/notesSlide9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7.xml"/></Relationships>
</file>

<file path=ppt/notesSlides/_rels/notesSlide9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8.xml"/></Relationships>
</file>

<file path=ppt/notesSlides/_rels/notesSlide9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Comenta no chat: teu nome, tua cidade, teu negócio e o que você vende.</a:t>
            </a:r>
          </a:p>
          <a:p>
            <a:r>
              <a:t>Sem som? Ativa o áudio na tela.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FONTE: SIA-WEBINAR-FINAL.md, linhas 274–288; dashboard original preservado.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Oferta, público, voz, provas, processos, restrições, números e decisões. Só entra o contexto que ajuda a tarefa.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A habilidade precisa declarar entrada, sequência, padrão de qualidade, limites e artefato final.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Objetivo → fontes → plano curto → execução → teste → aprovação → entrega → registro.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Um agente instalado e trabalhando. Um dono capaz de dirigir, julgar e evoluir essa capacidade.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Reconhecer tarefas, processos e decisões que podem receber apoio ou execução do agente.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Colocar o agente onde existe maior impacto em receita, custo, eficiência ou horas do dono.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Definir objetivo, fontes, restrições, permissões, padrão e condição de pronto.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Transformar uma intenção vaga em trabalho delimitado, sem precisar escrever código.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Conferir correção, utilidade, aderência, segurança e impacto antes de usar.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Transformar feedback em memória, regra ou skill para não corrigir o mesmo erro toda vez.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Fora da sala: renda fácil, prompt mágico, ferramenta da moda e autonomia sem responsabilidade.</a:t>
            </a:r>
          </a:p>
          <a:p>
            <a:r>
              <a:t>Dentro da sala: operação real, critério e revisão.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Decidir o que o agente prepara, o que executa com aprovação e o que pode rodar de forma recorrente.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Acompanhar receita recuperada, custo evitado, horas liberadas, qualidade e retrabalho.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MATURIDADE DO AGENTE: o que está instalado e executando.</a:t>
            </a:r>
          </a:p>
          <a:p>
            <a:r>
              <a:t>MATURIDADE DO DONO: o que ele sabe pedir, avaliar, corrigir, delegar e medir.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Tudo depende de execução humana. Pergunta: quanto dinheiro, tempo e oportunidade se perdem porque cada tarefa espera disponibilidade?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Ela responde e resume, mas nada entra na operação. Pergunta: quantas respostas viram ativo publicado ou processo executado?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Existe volume, mas falta padrão confiável. Pergunta: quem define o que é bom, quais fontes valem e quando está pronto?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Existe capacidade, mas faltam contexto, limites, feedback e métrica. Pergunta: o dono sabe dirigir o agente?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O agente conhece a empresa, executa tarefas delimitadas e aprende com correções. O próximo passo é medir impacto e atacar outro gargalo.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Rotinas recorrentes, autonomia graduada e prestação de contas. O dono governa por exceção e indicador.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0 sem IA · 1 consulta · 2 produz sem critério · 3 instalado sem direção · 4 dirigido · 5 orquestrado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Carro, relógio e personagem de palco não sustentam uma tese. Meu argumento é a operação que você consegue conferir.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Ganhar · Economizar · Controlar · Produzir · Viver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Oferta, marketing, conteúdo, páginas, funis, atendimento, CRM, propostas, follow-up e vendas.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Reduzir retrabalho, ferramentas redundantes, terceirização fragmentada, desperdícios e contratações prematuras.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Organizar financeiro, caixa, DRE gerencial, documentos, indicadores e projetos com validação humana onde exigida.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Pesquisar, criar, executar, organizar reuniões, planos, documentos e acompanhamentos.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Organizar agenda, compromissos, rotinas, compras, viagens, lembretes e reduzir a carga mental.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Fiscal, contábil, jurídico, financeiro, saúde e outras áreas sensíveis continuam sob responsabilidade profissional.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ECONOMIA DIRETA + RECEITA RECUPERÁVEL + VALOR DAS HORAS LIBERADAS = IMPACTO MENSAL ESTIMADO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Gasto atual por tarefa</a:t>
            </a:r>
          </a:p>
          <a:p>
            <a:r>
              <a:t>Horas do dono e da equipe</a:t>
            </a:r>
          </a:p>
          <a:p>
            <a:r>
              <a:t>Leads sem resposta ou follow-up</a:t>
            </a:r>
          </a:p>
          <a:p>
            <a:r>
              <a:t>Ticket e taxa de fechamento</a:t>
            </a:r>
          </a:p>
          <a:p>
            <a:r>
              <a:t>Projetos atrasados por falta de capacidade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Estimativa projeta. Cenário compara possibilidades. Prova mostra o que aconteceu. Nenhuma das três deve fingir ser a outra.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O que você vai ver nasceu de operação, campanha, atendimento, conteúdo, vendas e gestão. As imagens originais continuam aqui porque são parte da prova.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Você vende ou quer vender pela internet</a:t>
            </a:r>
          </a:p>
          <a:p>
            <a:r>
              <a:t>Existe uma tarefa real para delegar</a:t>
            </a:r>
          </a:p>
          <a:p>
            <a:r>
              <a:t>Você aceita fornecer contexto e revisar</a:t>
            </a:r>
          </a:p>
          <a:p>
            <a:r>
              <a:t>Você quer medir impacto em receita, custo, eficiência ou horas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Atalho financeiro sem oferta, validação e venda</a:t>
            </a:r>
          </a:p>
          <a:p>
            <a:r>
              <a:t>Automação sem responsabilidade</a:t>
            </a:r>
          </a:p>
          <a:p>
            <a:r>
              <a:t>Uma ferramenta que decide tudo sozinha</a:t>
            </a:r>
          </a:p>
          <a:p>
            <a:r>
              <a:t>Resultado sem contexto, trabalho ou revisão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Negócio e oferta</a:t>
            </a:r>
          </a:p>
          <a:p>
            <a:r>
              <a:t>Tarefa que está parada ou cara</a:t>
            </a:r>
          </a:p>
          <a:p>
            <a:r>
              <a:t>Frequência e pessoas envolvidas</a:t>
            </a:r>
          </a:p>
          <a:p>
            <a:r>
              <a:t>Fontes disponíveis</a:t>
            </a:r>
          </a:p>
          <a:p>
            <a:r>
              <a:t>Risco e aprovação necessária</a:t>
            </a:r>
          </a:p>
          <a:p>
            <a:r>
              <a:t>Resultado esperado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Preciso programar? Não. Preciso aprender a dirigir a tarefa.</a:t>
            </a:r>
          </a:p>
          <a:p>
            <a:r>
              <a:t>O agente publica sozinho? Só com autonomia explícita e proporcional ao risco.</a:t>
            </a:r>
          </a:p>
          <a:p>
            <a:r>
              <a:t>Ele substitui profissional responsável? Não. Ele prepara, organiza e apoia.</a:t>
            </a:r>
          </a:p>
          <a:p>
            <a:r>
              <a:t>Existe resultado garantido? Não. O impacto depende das premissas e da execução.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As respostas organizam o diagnóstico da primeira aplicação. O envio não promete aprovação, implantação nem resultado.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Qual tarefa digital custa dinheiro ou horas hoje e poderia terminar em um artefato conferível?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 destino não foi encontrado nas fontes canônicas. Confirmar antes da publicação comercial definitiva.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Você resolve problema, vende, atende e ainda segura a operação. O próximo passo é colocar capacidade digital para trabalhar sob teu comando.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Coloca no chat o que você mais quer recuperar: receita, margem, capacidade ou horas do teu dia.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1. Mais ativos no mercado</a:t>
            </a:r>
          </a:p>
          <a:p>
            <a:r>
              <a:t>2. Leads acompanhados no prazo</a:t>
            </a:r>
          </a:p>
          <a:p>
            <a:r>
              <a:t>3. Menos retrabalho e ferramentas soltas</a:t>
            </a:r>
          </a:p>
          <a:p>
            <a:r>
              <a:t>4. Informações e números organizados</a:t>
            </a:r>
          </a:p>
          <a:p>
            <a:r>
              <a:t>5. Horas retiradas da operação repetitiva</a:t>
            </a:r>
          </a:p>
          <a:p>
            <a:r>
              <a:t>6. Mais decisões importantes na tua agenda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Você vai sair sabendo qual tarefa colocar no agente primeiro e quais dados precisa levantar para calcular o impacto.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Cético, apocalíptico e guru discutem a tecnologia. O operador pergunta qual tarefa ficou pronta e abre o arquivo.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A informação mostra o que mudou. A ferramenta cria capacidade. A direção transforma capacidade em trabalho útil.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Um agente treinado no teu negócio pode transformar uma ordem em página, conteúdo, acompanhamento comercial, análise e organização.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A Blockbuster não perdeu por falta de tamanho. Perdeu porque insistiu num modelo enquanto o comportamento do cliente já tinha mudado.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Grandes empresas automatizaram partes inteiras do atendimento. A pergunta para o pequeno negócio é menor e mais prática: qual fila digital já pode ser assistida hoje?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Amazon, Shopify e JPMorgan já tratam IA como capacidade operacional. As fontes originais estão preservadas na tela; a lição é organizar sistema antes de pedir mais estrutura.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Recuperação do slide 26 do acervo de 140 páginas.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Recuperação do slide 27 do acervo de 140 páginas.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Recuperação do slide 28 do acervo de 140 páginas.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Código, página, anúncio e atendimento podem compartilhar contexto e sequência. O tamanho da equipe deixou de ser a única medida de capacidade.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Cada mês sem contexto permanente mantém as mesmas tarefas dependentes do dono, as mesmas explicações repetidas e os mesmos projetos na fila.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Mais ferramentas e mais audiência não garantem mais resultado. Capacidade de produzir, publicar e acompanhar ainda separa ideia de ativo no mercado.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Milhões de peças entram nas plataformas todos os dias. A resposta é transformar contexto em produção consistente e revisada.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Reconstrua meu webinar atual. Preserve a espinha, a cadência e as provas. Atualize o posicionamento. Devolva pelo menos 100 slides, uma URL pública, o PPTX editável e o PDF final.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A mudança só importa quando encontra uma tarefa parada dentro do teu negócio.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Competência você já tem. O gargalo aparece quando toda tarefa digital depende da tua disponibilidade.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Atende, publica, responde, vende, cobra, organiza, revisa e lembra. Coloca no chat quantas frentes disputam tua atenção hoje.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MARKETING · CONTEÚDO · ATENDIMENTO · OPERAÇÃO · VENDAS</a:t>
            </a:r>
          </a:p>
          <a:p>
            <a:r>
              <a:t>Tudo precisa passar pela mesma cabeça antes de chegar ao mercado.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Quando execução e coordenação ocupam o dia inteiro, até a decisão que mudaria o negócio fica para depois.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Recuperação do slide 40 do acervo de 140 páginas.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Se cada nova frente exige outra ferramenta, outro fornecedor e mais coordenação do dono, a receita pode crescer sem a operação ficar melhor.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O modelo dos cinco estágios mostra que o problema de hoje não será o mesmo de amanhã. O sistema precisa acumular contexto enquanto a empresa muda.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Saber disso não resolve nada. A pergunta que move a operação é: qual tarefa real entra primeiro?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Toda semana surge outra IA. Correr atrás de cada lançamento é continuar sem contexto permanente, sem padrão e sem processo.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136 slides editáveis. Assets originais recolocados. Copy atualizada. PDF final. Preview navegável no desktop e no celular.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Você pode abrir dez telas e ainda terminar o dia copiando informação de um lugar para outro.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1. Chat solto</a:t>
            </a:r>
          </a:p>
          <a:p>
            <a:r>
              <a:t>2. Ferramentas empilhadas</a:t>
            </a:r>
          </a:p>
          <a:p>
            <a:r>
              <a:t>3. Terceirização fragmentada</a:t>
            </a:r>
          </a:p>
          <a:p>
            <a:r>
              <a:t>4. Contratação antes de entender a tarefa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Ele responde. Mas cada conversa recomeça, você reexplica o negócio e ainda transforma a resposta em trabalho na mão.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Recuperação do slide 47 do acervo de 140 páginas.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Informação descentralizada. Várias telas. Várias mensalidades. Curvas de aprendizado que não compartilham memória.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Cada fornecedor recebe um pedaço do contexto. O dono continua coordenando a fila e juntando as entregas no final.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Antes de abrir outra vaga para uma tarefa digital, delimite o trabalho, teste o que o agente pode preparar e preserve decisão humana onde o risco exige.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Mais trabalho útil precisa chegar ao mercado sem transformar o dono no fio que conecta tudo.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Uma operação fragmentada devolve cada pendência para o dono.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Eu precisava de capacidade operacional sem perder o contexto, a voz e o critério do negócio.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Produto, serviço, consultoria, agência, comércio ou operação profissional. O corte é simples: existe uma venda para colocar no mercado e trabalho digital para executar.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Não para trabalhar mais. Para decidir, vender, acompanhar a família e escolher o que merece minha atenção.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A intenção era simples: parar de coordenar cada detalhe e receber de volta apenas o que exige julgamento.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1. Funcionar sem prender o dono ao computador</a:t>
            </a:r>
          </a:p>
          <a:p>
            <a:r>
              <a:t>2. Conhecer a empresa</a:t>
            </a:r>
          </a:p>
          <a:p>
            <a:r>
              <a:t>3. Executar tarefas, não apenas responder</a:t>
            </a:r>
          </a:p>
          <a:p>
            <a:r>
              <a:t>4. Usar ferramentas autorizadas</a:t>
            </a:r>
          </a:p>
          <a:p>
            <a:r>
              <a:t>5. Devolver trabalho pronto para revisão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Sem ser programador, fui ligando contexto, habilidades, ferramentas, checkpoints e revisão até o agente conseguir produzir entregas utilizáveis.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Em junho de 2025, Andrej Karpathy ajudou a popularizar a ideia: preencher a janela de contexto com a informação certa para a tarefa certa.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A fonte original de Karpathy está preservada nesta tela. A tecnologia só melhora quando recebe contexto, limite e condição de pronto.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O modelo pode mudar. O contexto, as habilidades e a forma de trabalhar ficam na empresa.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BRAIN: o que ele sabe.</a:t>
            </a:r>
          </a:p>
          <a:p>
            <a:r>
              <a:t>SKILLS: o que ele sabe fazer.</a:t>
            </a:r>
          </a:p>
          <a:p>
            <a:r>
              <a:t>ORQUESTRAÇÃO: como transforma objetivo em sequência, execução e conferência.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Empresa, público, oferta, voz, provas, processos, números, restrições e decisões. Ele chega sabendo a casa.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A diferença aparece quando uma nova ordem já encontra decisões, fontes e padrões do teu negócio.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1. No final eu vou te mostrar um próximo passo. Esse é o meu marketing e eu não vou esconder.</a:t>
            </a:r>
          </a:p>
          <a:p>
            <a:r>
              <a:t>2. Até o fim, eu vou mostrar trabalho real antes de explicar tecnologia.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Página, conteúdo, análise, atendimento, follow-up, relatório, organização financeira e outras tarefas delimitadas.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A habilidade vale pelo arquivo, mensagem, página, análise ou fluxo que entrega para alguém usar.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O dono define objetivo, contexto, limite e o que precisa receber no final.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O agente recupera contexto, escolhe a habilidade, organiza a sequência, executa, testa e devolve a prova.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A orquestração impede que dez respostas soltas pareçam uma operação.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PREPARA: o dono decide e envia.</a:t>
            </a:r>
          </a:p>
          <a:p>
            <a:r>
              <a:t>EXECUTA COM APROVAÇÃO: o agente age depois do ok.</a:t>
            </a:r>
          </a:p>
          <a:p>
            <a:r>
              <a:t>RECORRENTE: o agente roda e presta contas dentro de limites claros.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Celular, tablet ou computador. O mesmo agente, o mesmo contexto e as mesmas regras.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O Telegram reduz atrito. A infraestrutura mantém memória, skills, agenda e integrações disponíveis.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Depois, ele dá a direção, confere o plano curto, aprova o que exige risco e julga o trabalho entregue.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A formação ensina a enxergar possibilidades, priorizar, programar contexto, comandar, julgar, corrigir, conceder autonomia e medir.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AULA → TRABALHO PRONTO → DIAGNÓSTICO → PRIMEIRA APLICAÇÃO</a:t>
            </a:r>
          </a:p>
          <a:p>
            <a:r>
              <a:t>Nesta aula, você vai enxergar onde um agente pode trabalhar no teu negócio.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Missões sequenciais. Frentes paralelas apenas quando independentes. Critério de pronto. Aprovação proporcional ao risco. Artefato conferido no final.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Plano curto, fontes usadas, arquivo produzido, teste executado e próximo passo. Sem alegar pronto antes da prova.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Primeiro você vê a ordem. Depois o contexto recuperado. Em seguida o plano, a execução e o arquivo utilizável.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Pesquisar concorrentes com fontes</a:t>
            </a:r>
          </a:p>
          <a:p>
            <a:r>
              <a:t>Mapear dor e objeção em verbatim</a:t>
            </a:r>
          </a:p>
          <a:p>
            <a:r>
              <a:t>Comparar oferta e preço</a:t>
            </a:r>
          </a:p>
          <a:p>
            <a:r>
              <a:t>Estruturar posicionamento em linguagem falável</a:t>
            </a:r>
          </a:p>
          <a:p>
            <a:r>
              <a:t>Entregar um mapa de decisão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Transformar aula em peças</a:t>
            </a:r>
          </a:p>
          <a:p>
            <a:r>
              <a:t>Criar página e formulário</a:t>
            </a:r>
          </a:p>
          <a:p>
            <a:r>
              <a:t>Escrever variações de campanha</a:t>
            </a:r>
          </a:p>
          <a:p>
            <a:r>
              <a:t>Montar calendário e materiais</a:t>
            </a:r>
          </a:p>
          <a:p>
            <a:r>
              <a:t>Entregar arquivos prontos para publicar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Qualificar oportunidade</a:t>
            </a:r>
          </a:p>
          <a:p>
            <a:r>
              <a:t>Preparar follow-up</a:t>
            </a:r>
          </a:p>
          <a:p>
            <a:r>
              <a:t>Atualizar CRM</a:t>
            </a:r>
          </a:p>
          <a:p>
            <a:r>
              <a:t>Montar proposta</a:t>
            </a:r>
          </a:p>
          <a:p>
            <a:r>
              <a:t>Organizar as informações para a conversa de venda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Atos contábeis, fiscais, jurídicos, financeiros e de saúde permanecem sob validação profissional.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Infraestrutura e uso variam por volume, modelo, integrações e frequência. A conta correta compara esse custo com tarefas concluídas, horas liberadas e desperdício evitado.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Sem tarefa delimitada, qualquer número vira chute. Com tarefa, frequência e volume, a estimativa ganha premissas.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Cada decisão registrada evita recomeço. Cada skill reutilizada reduz esforço. Cada correção incorporada aumenta a qualidade do próximo ciclo.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FONTE: SIA-WEBINAR-FINAL.md, linhas 259 e 280.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O ensaio de Sam Altman projeta uma transição gradual e profunda. A fonte original está preservada; o que importa aqui é começar por uma tarefa concreta.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Você precisa escolher uma aplicação, instalar contexto suficiente e concluir um primeiro ciclo com revisão.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Os prints originais mostram pessoas usando, corrigindo e recebendo trabalho. Olhe o artefato, o contexto e o que foi realmente concluído.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O ponto de partida é nomear uma tarefa, uma fonte e uma condição de pronto.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Um agente confiável trabalha dentro de limites, recebe feedback e melhora sem repetir o mesmo erro.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Ele aprova o que é sensível, define autonomia e interrompe o que sai do padrão.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Depois que você recebe um arquivo utilizável, a pergunta deixa de ser “qual IA usar?” e vira “qual tarefa entra agora?”.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Resposta bonita é uma coisa. Trabalho usado por alguém é outra.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Escreve no chat qual entrega você quer ver saindo primeiro no teu negócio.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Tarefa, contexto, habilidade, sequência, aprovação, entrega e medição. Essa é a anatomia de uma aplicação real.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FONTE: SIA-DECISOES-P0-OFERTA.md, linhas 83–84; acervo visual original preservado.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O que um agente pode executar</a:t>
            </a:r>
          </a:p>
          <a:p>
            <a:r>
              <a:t>As quatro armadilhas da operação fragmentada</a:t>
            </a:r>
          </a:p>
          <a:p>
            <a:r>
              <a:t>Como Brain, Skills e Orquestração trabalham juntos</a:t>
            </a:r>
          </a:p>
          <a:p>
            <a:r>
              <a:t>Por que autonomia depende de risco</a:t>
            </a:r>
          </a:p>
          <a:p>
            <a:r>
              <a:t>Como ligar entrega a receita, custo, eficiência e horas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Escolhe mentalmente uma entrega que está atrasada, custa caro ou volta para a tua mão toda semana.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Não procure uma IA que promete tudo. Procure uma primeira tarefa delimitada, fontes confiáveis, revisão e um artefato no final.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Escolher a prioridade</a:t>
            </a:r>
          </a:p>
          <a:p>
            <a:r>
              <a:t>Definir contexto e fontes</a:t>
            </a:r>
          </a:p>
          <a:p>
            <a:r>
              <a:t>Decidir o grau de autonomia</a:t>
            </a:r>
          </a:p>
          <a:p>
            <a:r>
              <a:t>Medir o impacto depois da entrega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Tarefa · contexto · fonte · grau de autonomia · condição de pronto. O próximo bloco organiza os cinco.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Essa ordem é intencional. A tecnologia só importa quando termina em algo que alguém abre, usa, publica, envia ou mede.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Brain guarda o contexto. Skills executam tarefas. Orquestração transforma objetivo em sequência, execução e conferência.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O dono confere, corrige, decide o que vira memória e escolhe a próxima tarefa. O agente melhora porque o contexto acumula.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A empresa repete menos explicação, reduz retrabalho e consegue manter voz, oferta, provas, processos e decisões na mesma casa.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Ponto de fala: Comece por algo digital, repetitivo, delimitável e frequente. Nomeie quem usa a entrega e o que precisa existir no final.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Relationship Id="rId3" Type="http://schemas.openxmlformats.org/officeDocument/2006/relationships/notesSlide" Target="../notesSlides/notesSlide10.xml"/></Relationships>
</file>

<file path=ppt/slides/_rels/slide10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0.xml"/></Relationships>
</file>

<file path=ppt/slides/_rels/slide10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1.xml"/></Relationships>
</file>

<file path=ppt/slides/_rels/slide10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2.xml"/></Relationships>
</file>

<file path=ppt/slides/_rels/slide10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3.xml"/></Relationships>
</file>

<file path=ppt/slides/_rels/slide10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4.xml"/></Relationships>
</file>

<file path=ppt/slides/_rels/slide10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5.xml"/></Relationships>
</file>

<file path=ppt/slides/_rels/slide10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6.xml"/></Relationships>
</file>

<file path=ppt/slides/_rels/slide10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7.xml"/></Relationships>
</file>

<file path=ppt/slides/_rels/slide10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8.xml"/></Relationships>
</file>

<file path=ppt/slides/_rels/slide10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9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0.xml"/></Relationships>
</file>

<file path=ppt/slides/_rels/slide1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1.xml"/></Relationships>
</file>

<file path=ppt/slides/_rels/slide1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2.xml"/></Relationships>
</file>

<file path=ppt/slides/_rels/slide1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3.xml"/></Relationships>
</file>

<file path=ppt/slides/_rels/slide1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4.xml"/></Relationships>
</file>

<file path=ppt/slides/_rels/slide1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5.xml"/></Relationships>
</file>

<file path=ppt/slides/_rels/slide1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6.xml"/></Relationships>
</file>

<file path=ppt/slides/_rels/slide1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7.xml"/></Relationships>
</file>

<file path=ppt/slides/_rels/slide1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8.xml"/></Relationships>
</file>

<file path=ppt/slides/_rels/slide1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9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notesSlide" Target="../notesSlides/notesSlide12.xml"/></Relationships>
</file>

<file path=ppt/slides/_rels/slide1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0.xml"/></Relationships>
</file>

<file path=ppt/slides/_rels/slide1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1.xml"/></Relationships>
</file>

<file path=ppt/slides/_rels/slide1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2.xml"/></Relationships>
</file>

<file path=ppt/slides/_rels/slide1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3.xml"/></Relationships>
</file>

<file path=ppt/slides/_rels/slide1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4.xml"/></Relationships>
</file>

<file path=ppt/slides/_rels/slide1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5.xml"/></Relationships>
</file>

<file path=ppt/slides/_rels/slide1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6.xml"/></Relationships>
</file>

<file path=ppt/slides/_rels/slide1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7.xml"/></Relationships>
</file>

<file path=ppt/slides/_rels/slide1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8.xml"/></Relationships>
</file>

<file path=ppt/slides/_rels/slide1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9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Relationship Id="rId3" Type="http://schemas.openxmlformats.org/officeDocument/2006/relationships/image" Target="../media/image10.jpg"/><Relationship Id="rId4" Type="http://schemas.openxmlformats.org/officeDocument/2006/relationships/image" Target="../media/image11.jpg"/><Relationship Id="rId5" Type="http://schemas.openxmlformats.org/officeDocument/2006/relationships/image" Target="../media/image12.jpg"/><Relationship Id="rId6" Type="http://schemas.openxmlformats.org/officeDocument/2006/relationships/notesSlide" Target="../notesSlides/notesSlide13.xml"/></Relationships>
</file>

<file path=ppt/slides/_rels/slide1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0.xml"/></Relationships>
</file>

<file path=ppt/slides/_rels/slide1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1.xml"/></Relationships>
</file>

<file path=ppt/slides/_rels/slide1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2.xml"/></Relationships>
</file>

<file path=ppt/slides/_rels/slide1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3.xml"/></Relationships>
</file>

<file path=ppt/slides/_rels/slide1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4.xml"/></Relationships>
</file>

<file path=ppt/slides/_rels/slide1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5.xml"/></Relationships>
</file>

<file path=ppt/slides/_rels/slide1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6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g"/><Relationship Id="rId3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g"/><Relationship Id="rId3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g"/><Relationship Id="rId3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jpg"/><Relationship Id="rId3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jpg"/><Relationship Id="rId3" Type="http://schemas.openxmlformats.org/officeDocument/2006/relationships/image" Target="../media/image24.jpg"/><Relationship Id="rId4" Type="http://schemas.openxmlformats.org/officeDocument/2006/relationships/notesSlide" Target="../notesSlides/notesSlide26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Relationship Id="rId3" Type="http://schemas.openxmlformats.org/officeDocument/2006/relationships/notesSlide" Target="../notesSlides/notesSlide2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Relationship Id="rId3" Type="http://schemas.openxmlformats.org/officeDocument/2006/relationships/notesSlide" Target="../notesSlides/notesSlide28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Relationship Id="rId3" Type="http://schemas.openxmlformats.org/officeDocument/2006/relationships/notesSlide" Target="../notesSlides/notesSlide29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Relationship Id="rId3" Type="http://schemas.openxmlformats.org/officeDocument/2006/relationships/notesSlide" Target="../notesSlides/notesSlide31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png"/><Relationship Id="rId3" Type="http://schemas.openxmlformats.org/officeDocument/2006/relationships/notesSlide" Target="../notesSlides/notesSlide32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3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4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5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6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Relationship Id="rId3" Type="http://schemas.openxmlformats.org/officeDocument/2006/relationships/notesSlide" Target="../notesSlides/notesSlide37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8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png"/><Relationship Id="rId3" Type="http://schemas.openxmlformats.org/officeDocument/2006/relationships/notesSlide" Target="../notesSlides/notesSlide39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notesSlide" Target="../notesSlides/notesSlide4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Relationship Id="rId3" Type="http://schemas.openxmlformats.org/officeDocument/2006/relationships/notesSlide" Target="../notesSlides/notesSlide40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1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Relationship Id="rId4" Type="http://schemas.openxmlformats.org/officeDocument/2006/relationships/notesSlide" Target="../notesSlides/notesSlide42.xml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3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jpg"/><Relationship Id="rId3" Type="http://schemas.openxmlformats.org/officeDocument/2006/relationships/notesSlide" Target="../notesSlides/notesSlide44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Relationship Id="rId4" Type="http://schemas.openxmlformats.org/officeDocument/2006/relationships/notesSlide" Target="../notesSlides/notesSlide45.xml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png"/><Relationship Id="rId3" Type="http://schemas.openxmlformats.org/officeDocument/2006/relationships/notesSlide" Target="../notesSlides/notesSlide46.xml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7.xml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png"/><Relationship Id="rId3" Type="http://schemas.openxmlformats.org/officeDocument/2006/relationships/notesSlide" Target="../notesSlides/notesSlide48.xml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jpg"/><Relationship Id="rId3" Type="http://schemas.openxmlformats.org/officeDocument/2006/relationships/image" Target="../media/image41.jpg"/><Relationship Id="rId4" Type="http://schemas.openxmlformats.org/officeDocument/2006/relationships/image" Target="../media/image42.jpg"/><Relationship Id="rId5" Type="http://schemas.openxmlformats.org/officeDocument/2006/relationships/notesSlide" Target="../notesSlides/notesSlide49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3.jpg"/><Relationship Id="rId3" Type="http://schemas.openxmlformats.org/officeDocument/2006/relationships/image" Target="../media/image44.jpg"/><Relationship Id="rId4" Type="http://schemas.openxmlformats.org/officeDocument/2006/relationships/image" Target="../media/image45.png"/><Relationship Id="rId5" Type="http://schemas.openxmlformats.org/officeDocument/2006/relationships/notesSlide" Target="../notesSlides/notesSlide50.xml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.png"/><Relationship Id="rId3" Type="http://schemas.openxmlformats.org/officeDocument/2006/relationships/notesSlide" Target="../notesSlides/notesSlide51.xml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.png"/><Relationship Id="rId3" Type="http://schemas.openxmlformats.org/officeDocument/2006/relationships/notesSlide" Target="../notesSlides/notesSlide52.xml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3.xml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4.xml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8.jpg"/><Relationship Id="rId3" Type="http://schemas.openxmlformats.org/officeDocument/2006/relationships/notesSlide" Target="../notesSlides/notesSlide55.xml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6.xml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7.xml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8.xml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9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0.xml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1.xml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2.xml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3.xml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4.xml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5.xml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6.xml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7.xml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8.xml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9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notesSlide" Target="../notesSlides/notesSlide7.xml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0.xml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9.png"/><Relationship Id="rId3" Type="http://schemas.openxmlformats.org/officeDocument/2006/relationships/notesSlide" Target="../notesSlides/notesSlide71.xml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0.png"/><Relationship Id="rId3" Type="http://schemas.openxmlformats.org/officeDocument/2006/relationships/notesSlide" Target="../notesSlides/notesSlide72.xml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3.xml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1.png"/><Relationship Id="rId3" Type="http://schemas.openxmlformats.org/officeDocument/2006/relationships/notesSlide" Target="../notesSlides/notesSlide74.xml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2.png"/><Relationship Id="rId3" Type="http://schemas.openxmlformats.org/officeDocument/2006/relationships/notesSlide" Target="../notesSlides/notesSlide75.xml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3.png"/><Relationship Id="rId3" Type="http://schemas.openxmlformats.org/officeDocument/2006/relationships/notesSlide" Target="../notesSlides/notesSlide76.xml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4.png"/><Relationship Id="rId3" Type="http://schemas.openxmlformats.org/officeDocument/2006/relationships/notesSlide" Target="../notesSlides/notesSlide77.xml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5.png"/><Relationship Id="rId3" Type="http://schemas.openxmlformats.org/officeDocument/2006/relationships/notesSlide" Target="../notesSlides/notesSlide78.xml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9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8.xml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6.png"/><Relationship Id="rId3" Type="http://schemas.openxmlformats.org/officeDocument/2006/relationships/notesSlide" Target="../notesSlides/notesSlide80.xml"/></Relationships>
</file>

<file path=ppt/slides/_rels/slide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7.jpg"/><Relationship Id="rId3" Type="http://schemas.openxmlformats.org/officeDocument/2006/relationships/notesSlide" Target="../notesSlides/notesSlide81.xml"/></Relationships>
</file>

<file path=ppt/slides/_rels/slide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8.jpg"/><Relationship Id="rId3" Type="http://schemas.openxmlformats.org/officeDocument/2006/relationships/image" Target="../media/image59.png"/><Relationship Id="rId4" Type="http://schemas.openxmlformats.org/officeDocument/2006/relationships/image" Target="../media/image60.jpg"/><Relationship Id="rId5" Type="http://schemas.openxmlformats.org/officeDocument/2006/relationships/image" Target="../media/image61.jpg"/><Relationship Id="rId6" Type="http://schemas.openxmlformats.org/officeDocument/2006/relationships/notesSlide" Target="../notesSlides/notesSlide82.xml"/></Relationships>
</file>

<file path=ppt/slides/_rels/slide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2.png"/><Relationship Id="rId3" Type="http://schemas.openxmlformats.org/officeDocument/2006/relationships/image" Target="../media/image63.png"/><Relationship Id="rId4" Type="http://schemas.openxmlformats.org/officeDocument/2006/relationships/image" Target="../media/image64.png"/><Relationship Id="rId5" Type="http://schemas.openxmlformats.org/officeDocument/2006/relationships/image" Target="../media/image65.png"/><Relationship Id="rId6" Type="http://schemas.openxmlformats.org/officeDocument/2006/relationships/notesSlide" Target="../notesSlides/notesSlide83.xml"/></Relationships>
</file>

<file path=ppt/slides/_rels/slide8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3.png"/><Relationship Id="rId3" Type="http://schemas.openxmlformats.org/officeDocument/2006/relationships/image" Target="../media/image66.png"/><Relationship Id="rId4" Type="http://schemas.openxmlformats.org/officeDocument/2006/relationships/image" Target="../media/image67.png"/><Relationship Id="rId5" Type="http://schemas.openxmlformats.org/officeDocument/2006/relationships/image" Target="../media/image68.png"/><Relationship Id="rId6" Type="http://schemas.openxmlformats.org/officeDocument/2006/relationships/notesSlide" Target="../notesSlides/notesSlide84.xml"/></Relationships>
</file>

<file path=ppt/slides/_rels/slide8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6.png"/><Relationship Id="rId3" Type="http://schemas.openxmlformats.org/officeDocument/2006/relationships/image" Target="../media/image69.jpg"/><Relationship Id="rId4" Type="http://schemas.openxmlformats.org/officeDocument/2006/relationships/image" Target="../media/image70.jpg"/><Relationship Id="rId5" Type="http://schemas.openxmlformats.org/officeDocument/2006/relationships/notesSlide" Target="../notesSlides/notesSlide85.xml"/></Relationships>
</file>

<file path=ppt/slides/_rels/slide8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1.png"/><Relationship Id="rId3" Type="http://schemas.openxmlformats.org/officeDocument/2006/relationships/image" Target="../media/image72.png"/><Relationship Id="rId4" Type="http://schemas.openxmlformats.org/officeDocument/2006/relationships/image" Target="../media/image73.png"/><Relationship Id="rId5" Type="http://schemas.openxmlformats.org/officeDocument/2006/relationships/notesSlide" Target="../notesSlides/notesSlide86.xml"/></Relationships>
</file>

<file path=ppt/slides/_rels/slide8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4.png"/><Relationship Id="rId3" Type="http://schemas.openxmlformats.org/officeDocument/2006/relationships/notesSlide" Target="../notesSlides/notesSlide87.xml"/></Relationships>
</file>

<file path=ppt/slides/_rels/slide8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5.png"/><Relationship Id="rId3" Type="http://schemas.openxmlformats.org/officeDocument/2006/relationships/notesSlide" Target="../notesSlides/notesSlide88.xml"/></Relationships>
</file>

<file path=ppt/slides/_rels/slide8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6.png"/><Relationship Id="rId3" Type="http://schemas.openxmlformats.org/officeDocument/2006/relationships/notesSlide" Target="../notesSlides/notesSlide89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Relationship Id="rId3" Type="http://schemas.openxmlformats.org/officeDocument/2006/relationships/notesSlide" Target="../notesSlides/notesSlide9.xml"/></Relationships>
</file>

<file path=ppt/slides/_rels/slide9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0.xml"/></Relationships>
</file>

<file path=ppt/slides/_rels/slide9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1.xml"/></Relationships>
</file>

<file path=ppt/slides/_rels/slide9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7.png"/><Relationship Id="rId3" Type="http://schemas.openxmlformats.org/officeDocument/2006/relationships/notesSlide" Target="../notesSlides/notesSlide92.xml"/></Relationships>
</file>

<file path=ppt/slides/_rels/slide9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3.xml"/></Relationships>
</file>

<file path=ppt/slides/_rels/slide9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4.xml"/></Relationships>
</file>

<file path=ppt/slides/_rels/slide9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5.xml"/></Relationships>
</file>

<file path=ppt/slides/_rels/slide9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6.xml"/></Relationships>
</file>

<file path=ppt/slides/_rels/slide9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7.xml"/></Relationships>
</file>

<file path=ppt/slides/_rels/slide9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8.xml"/></Relationships>
</file>

<file path=ppt/slides/_rels/slide9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WELCOME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ABERTURA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1417320"/>
            <a:ext cx="10360152" cy="2148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88000"/>
              </a:lnSpc>
            </a:pPr>
            <a:r>
              <a:rPr sz="5100" b="1">
                <a:solidFill>
                  <a:srgbClr val="4ADE80"/>
                </a:solidFill>
                <a:latin typeface="Inter"/>
              </a:rPr>
              <a:t>BEM-VINDO(A)</a:t>
            </a:r>
          </a:p>
        </p:txBody>
      </p:sp>
      <p:sp>
        <p:nvSpPr>
          <p:cNvPr id="7" name="Rectangle 6"/>
          <p:cNvSpPr/>
          <p:nvPr/>
        </p:nvSpPr>
        <p:spPr>
          <a:xfrm>
            <a:off x="5166360" y="3703320"/>
            <a:ext cx="1874519" cy="27432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920240" y="4114800"/>
            <a:ext cx="8348472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92000"/>
              </a:lnSpc>
            </a:pPr>
            <a:r>
              <a:rPr sz="1900" b="0">
                <a:solidFill>
                  <a:srgbClr val="F5F2EC"/>
                </a:solidFill>
                <a:latin typeface="Inter"/>
              </a:rPr>
              <a:t>Comenta no chat: teu nome, tua cidade, teu negócio e o que você vende.
Sem som? Ativa o áudio na tela.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SPLIT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ABERTURA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24128"/>
            <a:ext cx="544068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000" b="1">
                <a:solidFill>
                  <a:srgbClr val="F5F2EC"/>
                </a:solidFill>
                <a:latin typeface="Inter"/>
              </a:rPr>
              <a:t>2024–2025: MENOS ESTRUTURA, MAIS FOCO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337560"/>
            <a:ext cx="5257800" cy="2331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650" b="0">
                <a:solidFill>
                  <a:srgbClr val="F5F2EC"/>
                </a:solidFill>
                <a:latin typeface="Inter"/>
              </a:rPr>
              <a:t>— R$13 milhões em dois anos na MindMaster.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650" b="0">
                <a:solidFill>
                  <a:srgbClr val="8A8580"/>
                </a:solidFill>
                <a:latin typeface="Inter"/>
              </a:rPr>
              <a:t>— No fim: um funil e cinco pessoas.</a:t>
            </a:r>
          </a:p>
        </p:txBody>
      </p:sp>
      <p:pic>
        <p:nvPicPr>
          <p:cNvPr id="8" name="Picture 7" descr="image18.jpg"/>
          <p:cNvPicPr>
            <a:picLocks noChangeAspect="1"/>
          </p:cNvPicPr>
          <p:nvPr/>
        </p:nvPicPr>
        <p:blipFill>
          <a:blip r:embed="rId2"/>
          <a:srcRect l="23302" r="23302"/>
          <a:stretch>
            <a:fillRect/>
          </a:stretch>
        </p:blipFill>
        <p:spPr>
          <a:xfrm>
            <a:off x="6720840" y="1024128"/>
            <a:ext cx="4809744" cy="50749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492240" y="1024128"/>
            <a:ext cx="22860" cy="507492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8368" y="5980176"/>
            <a:ext cx="102412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760" b="0">
                <a:solidFill>
                  <a:srgbClr val="8A8580"/>
                </a:solidFill>
                <a:latin typeface="JetBrains Mono"/>
              </a:rPr>
              <a:t>FONTE: SIA-WEBINAR-FINAL.md, linhas 274–288; dashboard original preservado.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GRID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INSTALAÇÃO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896112"/>
            <a:ext cx="10835640" cy="1417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400" b="1">
                <a:solidFill>
                  <a:srgbClr val="F5F2EC"/>
                </a:solidFill>
                <a:latin typeface="Inter"/>
              </a:rPr>
              <a:t>PASSO 2: INSTALE O </a:t>
            </a:r>
            <a:r>
              <a:rPr sz="3400" b="1">
                <a:solidFill>
                  <a:srgbClr val="4ADE80"/>
                </a:solidFill>
                <a:latin typeface="Inter"/>
              </a:rPr>
              <a:t>BRAIN NECESSÁRIO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" y="2395728"/>
            <a:ext cx="10332720" cy="35478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700" b="0">
                <a:solidFill>
                  <a:srgbClr val="F5F2EC"/>
                </a:solidFill>
                <a:latin typeface="Inter"/>
              </a:rPr>
              <a:t>Oferta, público, voz, provas, processos, restrições, números e decisões. Só entra o contexto que ajuda a tarefa.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GRID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INSTALAÇÃO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896112"/>
            <a:ext cx="10835640" cy="1417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400" b="1">
                <a:solidFill>
                  <a:srgbClr val="F5F2EC"/>
                </a:solidFill>
                <a:latin typeface="Inter"/>
              </a:rPr>
              <a:t>PASSO 3: ESCOLHA A SKILL </a:t>
            </a:r>
            <a:r>
              <a:rPr sz="3400" b="1">
                <a:solidFill>
                  <a:srgbClr val="4ADE80"/>
                </a:solidFill>
                <a:latin typeface="Inter"/>
              </a:rPr>
              <a:t>QUE ENTREGA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" y="2395728"/>
            <a:ext cx="10332720" cy="35478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700" b="0">
                <a:solidFill>
                  <a:srgbClr val="F5F2EC"/>
                </a:solidFill>
                <a:latin typeface="Inter"/>
              </a:rPr>
              <a:t>A habilidade precisa declarar entrada, sequência, padrão de qualidade, limites e artefato final.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FLOW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INSTALAÇÃO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960120"/>
            <a:ext cx="1083564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500" b="1">
                <a:solidFill>
                  <a:srgbClr val="F5F2EC"/>
                </a:solidFill>
                <a:latin typeface="Inter"/>
              </a:rPr>
              <a:t>PASSO 4: ORGANIZE A </a:t>
            </a:r>
            <a:r>
              <a:rPr sz="3500" b="1">
                <a:solidFill>
                  <a:srgbClr val="4ADE80"/>
                </a:solidFill>
                <a:latin typeface="Inter"/>
              </a:rPr>
              <a:t>ORQUESTRAÇÃO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2907792"/>
            <a:ext cx="10469880" cy="12984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92000"/>
              </a:lnSpc>
            </a:pPr>
            <a:r>
              <a:rPr sz="2300" b="1">
                <a:solidFill>
                  <a:srgbClr val="4ADE80"/>
                </a:solidFill>
                <a:latin typeface="JetBrains Mono"/>
              </a:rPr>
              <a:t>Objetivo → fontes → plano curto → execução → teste → aprovação → entrega → registro.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COMPARISON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INSTALAÇÃO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960120"/>
            <a:ext cx="1083564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500" b="1">
                <a:solidFill>
                  <a:srgbClr val="F5F2EC"/>
                </a:solidFill>
                <a:latin typeface="Inter"/>
              </a:rPr>
              <a:t>O RESULTADO DEPENDE DE </a:t>
            </a:r>
            <a:r>
              <a:rPr sz="3500" b="1">
                <a:solidFill>
                  <a:srgbClr val="4ADE80"/>
                </a:solidFill>
                <a:latin typeface="Inter"/>
              </a:rPr>
              <a:t>DUAS PARTES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0120" y="2852928"/>
            <a:ext cx="10058400" cy="2606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800" b="0">
                <a:solidFill>
                  <a:srgbClr val="F5F2EC"/>
                </a:solidFill>
                <a:latin typeface="Inter"/>
              </a:rPr>
              <a:t>Um agente instalado e trabalhando. Um dono capaz de dirigir, julgar e evoluir essa capacidade.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TRAINING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DIREÇÃO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78992"/>
            <a:ext cx="43891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000" b="1">
                <a:solidFill>
                  <a:srgbClr val="4ADE80"/>
                </a:solidFill>
                <a:latin typeface="JetBrains Mono"/>
              </a:rPr>
              <a:t>FORMAÇÃO DO DONO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1691640"/>
            <a:ext cx="10835640" cy="1691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4200" b="1">
                <a:solidFill>
                  <a:srgbClr val="F5F2EC"/>
                </a:solidFill>
                <a:latin typeface="Inter"/>
              </a:rPr>
              <a:t>1. ENXERGAR </a:t>
            </a:r>
            <a:r>
              <a:rPr sz="4200" b="1">
                <a:solidFill>
                  <a:srgbClr val="4ADE80"/>
                </a:solidFill>
                <a:latin typeface="Inter"/>
              </a:rPr>
              <a:t>POSSIBILIDADES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" y="3803904"/>
            <a:ext cx="1143000" cy="27432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4224528"/>
            <a:ext cx="987552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2000" b="0">
                <a:solidFill>
                  <a:srgbClr val="F5F2EC"/>
                </a:solidFill>
                <a:latin typeface="Inter"/>
              </a:rPr>
              <a:t>Reconhecer tarefas, processos e decisões que podem receber apoio ou execução do agente.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TRAINING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DIREÇÃO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78992"/>
            <a:ext cx="43891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000" b="1">
                <a:solidFill>
                  <a:srgbClr val="4ADE80"/>
                </a:solidFill>
                <a:latin typeface="JetBrains Mono"/>
              </a:rPr>
              <a:t>FORMAÇÃO DO DONO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1691640"/>
            <a:ext cx="10835640" cy="1691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4200" b="1">
                <a:solidFill>
                  <a:srgbClr val="F5F2EC"/>
                </a:solidFill>
                <a:latin typeface="Inter"/>
              </a:rPr>
              <a:t>2. ESCOLHER </a:t>
            </a:r>
            <a:r>
              <a:rPr sz="4200" b="1">
                <a:solidFill>
                  <a:srgbClr val="4ADE80"/>
                </a:solidFill>
                <a:latin typeface="Inter"/>
              </a:rPr>
              <a:t>PRIORIDADE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" y="3803904"/>
            <a:ext cx="1143000" cy="27432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4224528"/>
            <a:ext cx="987552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2000" b="0">
                <a:solidFill>
                  <a:srgbClr val="F5F2EC"/>
                </a:solidFill>
                <a:latin typeface="Inter"/>
              </a:rPr>
              <a:t>Colocar o agente onde existe maior impacto em receita, custo, eficiência ou horas do dono.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TRAINING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DIREÇÃO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78992"/>
            <a:ext cx="43891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000" b="1">
                <a:solidFill>
                  <a:srgbClr val="4ADE80"/>
                </a:solidFill>
                <a:latin typeface="JetBrains Mono"/>
              </a:rPr>
              <a:t>FORMAÇÃO DO DONO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1691640"/>
            <a:ext cx="10835640" cy="1691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4200" b="1">
                <a:solidFill>
                  <a:srgbClr val="F5F2EC"/>
                </a:solidFill>
                <a:latin typeface="Inter"/>
              </a:rPr>
              <a:t>3. PROGRAMAR POR </a:t>
            </a:r>
            <a:r>
              <a:rPr sz="4200" b="1">
                <a:solidFill>
                  <a:srgbClr val="4ADE80"/>
                </a:solidFill>
                <a:latin typeface="Inter"/>
              </a:rPr>
              <a:t>CONTEXTO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" y="3803904"/>
            <a:ext cx="1143000" cy="27432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4224528"/>
            <a:ext cx="987552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2000" b="0">
                <a:solidFill>
                  <a:srgbClr val="F5F2EC"/>
                </a:solidFill>
                <a:latin typeface="Inter"/>
              </a:rPr>
              <a:t>Definir objetivo, fontes, restrições, permissões, padrão e condição de pronto.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TRAINING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DIREÇÃO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78992"/>
            <a:ext cx="43891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000" b="1">
                <a:solidFill>
                  <a:srgbClr val="4ADE80"/>
                </a:solidFill>
                <a:latin typeface="JetBrains Mono"/>
              </a:rPr>
              <a:t>FORMAÇÃO DO DONO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1691640"/>
            <a:ext cx="10835640" cy="1691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4200" b="1">
                <a:solidFill>
                  <a:srgbClr val="F5F2EC"/>
                </a:solidFill>
                <a:latin typeface="Inter"/>
              </a:rPr>
              <a:t>4. DAR UMA </a:t>
            </a:r>
            <a:r>
              <a:rPr sz="4200" b="1">
                <a:solidFill>
                  <a:srgbClr val="4ADE80"/>
                </a:solidFill>
                <a:latin typeface="Inter"/>
              </a:rPr>
              <a:t>ORDEM EXECUTÁVEL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" y="3803904"/>
            <a:ext cx="1143000" cy="27432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4224528"/>
            <a:ext cx="987552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2000" b="0">
                <a:solidFill>
                  <a:srgbClr val="F5F2EC"/>
                </a:solidFill>
                <a:latin typeface="Inter"/>
              </a:rPr>
              <a:t>Transformar uma intenção vaga em trabalho delimitado, sem precisar escrever código.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TRAINING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DIREÇÃO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78992"/>
            <a:ext cx="43891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000" b="1">
                <a:solidFill>
                  <a:srgbClr val="4ADE80"/>
                </a:solidFill>
                <a:latin typeface="JetBrains Mono"/>
              </a:rPr>
              <a:t>FORMAÇÃO DO DONO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1691640"/>
            <a:ext cx="10835640" cy="1691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4200" b="1">
                <a:solidFill>
                  <a:srgbClr val="F5F2EC"/>
                </a:solidFill>
                <a:latin typeface="Inter"/>
              </a:rPr>
              <a:t>5. </a:t>
            </a:r>
            <a:r>
              <a:rPr sz="4200" b="1">
                <a:solidFill>
                  <a:srgbClr val="4ADE80"/>
                </a:solidFill>
                <a:latin typeface="Inter"/>
              </a:rPr>
              <a:t>JULGAR</a:t>
            </a:r>
            <a:r>
              <a:rPr sz="4200" b="1">
                <a:solidFill>
                  <a:srgbClr val="F5F2EC"/>
                </a:solidFill>
                <a:latin typeface="Inter"/>
              </a:rPr>
              <a:t> A ENTREGA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" y="3803904"/>
            <a:ext cx="1143000" cy="27432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4224528"/>
            <a:ext cx="987552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2000" b="0">
                <a:solidFill>
                  <a:srgbClr val="F5F2EC"/>
                </a:solidFill>
                <a:latin typeface="Inter"/>
              </a:rPr>
              <a:t>Conferir correção, utilidade, aderência, segurança e impacto antes de usar.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TRAINING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DIREÇÃO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78992"/>
            <a:ext cx="43891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000" b="1">
                <a:solidFill>
                  <a:srgbClr val="4ADE80"/>
                </a:solidFill>
                <a:latin typeface="JetBrains Mono"/>
              </a:rPr>
              <a:t>FORMAÇÃO DO DONO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1691640"/>
            <a:ext cx="10835640" cy="1691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4200" b="1">
                <a:solidFill>
                  <a:srgbClr val="F5F2EC"/>
                </a:solidFill>
                <a:latin typeface="Inter"/>
              </a:rPr>
              <a:t>6. </a:t>
            </a:r>
            <a:r>
              <a:rPr sz="4200" b="1">
                <a:solidFill>
                  <a:srgbClr val="4ADE80"/>
                </a:solidFill>
                <a:latin typeface="Inter"/>
              </a:rPr>
              <a:t>CORRIGIR</a:t>
            </a:r>
            <a:r>
              <a:rPr sz="4200" b="1">
                <a:solidFill>
                  <a:srgbClr val="F5F2EC"/>
                </a:solidFill>
                <a:latin typeface="Inter"/>
              </a:rPr>
              <a:t> E TREINAR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" y="3803904"/>
            <a:ext cx="1143000" cy="27432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4224528"/>
            <a:ext cx="987552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2000" b="0">
                <a:solidFill>
                  <a:srgbClr val="F5F2EC"/>
                </a:solidFill>
                <a:latin typeface="Inter"/>
              </a:rPr>
              <a:t>Transformar feedback em memória, regra ou skill para não corrigir o mesmo erro toda vez.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LIST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ABERTURA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896112"/>
            <a:ext cx="10835640" cy="1417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400" b="1">
                <a:solidFill>
                  <a:srgbClr val="F5F2EC"/>
                </a:solidFill>
                <a:latin typeface="Inter"/>
              </a:rPr>
              <a:t>O </a:t>
            </a:r>
            <a:r>
              <a:rPr sz="3400" b="1">
                <a:solidFill>
                  <a:srgbClr val="4ADE80"/>
                </a:solidFill>
                <a:latin typeface="Inter"/>
              </a:rPr>
              <a:t>FILTRO</a:t>
            </a:r>
            <a:r>
              <a:rPr sz="3400" b="1">
                <a:solidFill>
                  <a:srgbClr val="F5F2EC"/>
                </a:solidFill>
                <a:latin typeface="Inter"/>
              </a:rPr>
              <a:t> DESTA AULA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" y="2395728"/>
            <a:ext cx="10332720" cy="35478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F5F2EC"/>
                </a:solidFill>
                <a:latin typeface="Inter"/>
              </a:rPr>
              <a:t>— Fora da sala: renda fácil, prompt mágico, ferramenta da moda e autonomia sem responsabilidade.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8A8580"/>
                </a:solidFill>
                <a:latin typeface="Inter"/>
              </a:rPr>
              <a:t>— Dentro da sala: operação real, critério e revisão.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TRAINING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DIREÇÃO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78992"/>
            <a:ext cx="43891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000" b="1">
                <a:solidFill>
                  <a:srgbClr val="4ADE80"/>
                </a:solidFill>
                <a:latin typeface="JetBrains Mono"/>
              </a:rPr>
              <a:t>FORMAÇÃO DO DONO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1691640"/>
            <a:ext cx="10835640" cy="1691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4200" b="1">
                <a:solidFill>
                  <a:srgbClr val="F5F2EC"/>
                </a:solidFill>
                <a:latin typeface="Inter"/>
              </a:rPr>
              <a:t>7. DEFINIR </a:t>
            </a:r>
            <a:r>
              <a:rPr sz="4200" b="1">
                <a:solidFill>
                  <a:srgbClr val="4ADE80"/>
                </a:solidFill>
                <a:latin typeface="Inter"/>
              </a:rPr>
              <a:t>AUTONOMIA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" y="3803904"/>
            <a:ext cx="1143000" cy="27432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4224528"/>
            <a:ext cx="987552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2000" b="0">
                <a:solidFill>
                  <a:srgbClr val="F5F2EC"/>
                </a:solidFill>
                <a:latin typeface="Inter"/>
              </a:rPr>
              <a:t>Decidir o que o agente prepara, o que executa com aprovação e o que pode rodar de forma recorrente.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TRAINING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DIREÇÃO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78992"/>
            <a:ext cx="43891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000" b="1">
                <a:solidFill>
                  <a:srgbClr val="4ADE80"/>
                </a:solidFill>
                <a:latin typeface="JetBrains Mono"/>
              </a:rPr>
              <a:t>FORMAÇÃO DO DONO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1691640"/>
            <a:ext cx="10835640" cy="1691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4200" b="1">
                <a:solidFill>
                  <a:srgbClr val="F5F2EC"/>
                </a:solidFill>
                <a:latin typeface="Inter"/>
              </a:rPr>
              <a:t>8. </a:t>
            </a:r>
            <a:r>
              <a:rPr sz="4200" b="1">
                <a:solidFill>
                  <a:srgbClr val="4ADE80"/>
                </a:solidFill>
                <a:latin typeface="Inter"/>
              </a:rPr>
              <a:t>MEDIR</a:t>
            </a:r>
            <a:r>
              <a:rPr sz="4200" b="1">
                <a:solidFill>
                  <a:srgbClr val="F5F2EC"/>
                </a:solidFill>
                <a:latin typeface="Inter"/>
              </a:rPr>
              <a:t> RESULTADO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" y="3803904"/>
            <a:ext cx="1143000" cy="27432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4224528"/>
            <a:ext cx="987552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2000" b="0">
                <a:solidFill>
                  <a:srgbClr val="F5F2EC"/>
                </a:solidFill>
                <a:latin typeface="Inter"/>
              </a:rPr>
              <a:t>Acompanhar receita recuperada, custo evitado, horas liberadas, qualidade e retrabalho.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COMPARISON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DIREÇÃO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960120"/>
            <a:ext cx="1083564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500" b="1">
                <a:solidFill>
                  <a:srgbClr val="F5F2EC"/>
                </a:solidFill>
                <a:latin typeface="Inter"/>
              </a:rPr>
              <a:t>O DIAGNÓSTICO TEM </a:t>
            </a:r>
            <a:r>
              <a:rPr sz="3500" b="1">
                <a:solidFill>
                  <a:srgbClr val="4ADE80"/>
                </a:solidFill>
                <a:latin typeface="Inter"/>
              </a:rPr>
              <a:t>DUAS DIMENSÕES</a:t>
            </a:r>
          </a:p>
        </p:txBody>
      </p:sp>
      <p:sp>
        <p:nvSpPr>
          <p:cNvPr id="7" name="Rectangle 6"/>
          <p:cNvSpPr/>
          <p:nvPr/>
        </p:nvSpPr>
        <p:spPr>
          <a:xfrm>
            <a:off x="658368" y="2761488"/>
            <a:ext cx="5257800" cy="2606040"/>
          </a:xfrm>
          <a:prstGeom prst="rect">
            <a:avLst/>
          </a:prstGeom>
          <a:solidFill>
            <a:srgbClr val="000000"/>
          </a:solidFill>
          <a:ln w="10160">
            <a:solidFill>
              <a:srgbClr val="302F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78407" y="3081528"/>
            <a:ext cx="4617720" cy="187451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800" b="0">
                <a:solidFill>
                  <a:srgbClr val="F5F2EC"/>
                </a:solidFill>
                <a:latin typeface="Inter"/>
              </a:rPr>
              <a:t>MATURIDADE DO AGENTE: o que está instalado e executando.</a:t>
            </a:r>
          </a:p>
        </p:txBody>
      </p:sp>
      <p:sp>
        <p:nvSpPr>
          <p:cNvPr id="9" name="Rectangle 8"/>
          <p:cNvSpPr/>
          <p:nvPr/>
        </p:nvSpPr>
        <p:spPr>
          <a:xfrm>
            <a:off x="6190488" y="2761488"/>
            <a:ext cx="5257800" cy="2606040"/>
          </a:xfrm>
          <a:prstGeom prst="rect">
            <a:avLst/>
          </a:prstGeom>
          <a:solidFill>
            <a:srgbClr val="000000"/>
          </a:solidFill>
          <a:ln w="10160">
            <a:solidFill>
              <a:srgbClr val="302F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10527" y="3081528"/>
            <a:ext cx="4617720" cy="187451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800" b="0">
                <a:solidFill>
                  <a:srgbClr val="4ADE80"/>
                </a:solidFill>
                <a:latin typeface="Inter"/>
              </a:rPr>
              <a:t>MATURIDADE DO DONO: o que ele sabe pedir, avaliar, corrigir, delegar e medir.</a:t>
            </a: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STAGE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DIREÇÃO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78992"/>
            <a:ext cx="43891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000" b="1">
                <a:solidFill>
                  <a:srgbClr val="4ADE80"/>
                </a:solidFill>
                <a:latin typeface="JetBrains Mono"/>
              </a:rPr>
              <a:t>MAPA DE MATURIDADE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1691640"/>
            <a:ext cx="10835640" cy="1691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4200" b="1">
                <a:solidFill>
                  <a:srgbClr val="F5F2EC"/>
                </a:solidFill>
                <a:latin typeface="Inter"/>
              </a:rPr>
              <a:t>ESTÁGIO 0: </a:t>
            </a:r>
            <a:r>
              <a:rPr sz="4200" b="1">
                <a:solidFill>
                  <a:srgbClr val="4ADE80"/>
                </a:solidFill>
                <a:latin typeface="Inter"/>
              </a:rPr>
              <a:t>SEM IA</a:t>
            </a:r>
            <a:r>
              <a:rPr sz="4200" b="1">
                <a:solidFill>
                  <a:srgbClr val="F5F2EC"/>
                </a:solidFill>
                <a:latin typeface="Inter"/>
              </a:rPr>
              <a:t> OPERACIONAL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" y="3803904"/>
            <a:ext cx="1143000" cy="27432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4224528"/>
            <a:ext cx="987552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2000" b="0">
                <a:solidFill>
                  <a:srgbClr val="F5F2EC"/>
                </a:solidFill>
                <a:latin typeface="Inter"/>
              </a:rPr>
              <a:t>Tudo depende de execução humana. Pergunta: quanto dinheiro, tempo e oportunidade se perdem porque cada tarefa espera disponibilidade?</a:t>
            </a: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STAGE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DIREÇÃO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78992"/>
            <a:ext cx="43891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000" b="1">
                <a:solidFill>
                  <a:srgbClr val="4ADE80"/>
                </a:solidFill>
                <a:latin typeface="JetBrains Mono"/>
              </a:rPr>
              <a:t>MAPA DE MATURIDADE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1691640"/>
            <a:ext cx="10835640" cy="1691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4200" b="1">
                <a:solidFill>
                  <a:srgbClr val="F5F2EC"/>
                </a:solidFill>
                <a:latin typeface="Inter"/>
              </a:rPr>
              <a:t>ESTÁGIO 1: IA DE </a:t>
            </a:r>
            <a:r>
              <a:rPr sz="4200" b="1">
                <a:solidFill>
                  <a:srgbClr val="4ADE80"/>
                </a:solidFill>
                <a:latin typeface="Inter"/>
              </a:rPr>
              <a:t>CONSULTA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" y="3803904"/>
            <a:ext cx="1143000" cy="27432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4224528"/>
            <a:ext cx="987552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2000" b="0">
                <a:solidFill>
                  <a:srgbClr val="F5F2EC"/>
                </a:solidFill>
                <a:latin typeface="Inter"/>
              </a:rPr>
              <a:t>Ela responde e resume, mas nada entra na operação. Pergunta: quantas respostas viram ativo publicado ou processo executado?</a:t>
            </a: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STAGE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DIREÇÃO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78992"/>
            <a:ext cx="43891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000" b="1">
                <a:solidFill>
                  <a:srgbClr val="4ADE80"/>
                </a:solidFill>
                <a:latin typeface="JetBrains Mono"/>
              </a:rPr>
              <a:t>MAPA DE MATURIDADE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1691640"/>
            <a:ext cx="10835640" cy="1691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4200" b="1">
                <a:solidFill>
                  <a:srgbClr val="F5F2EC"/>
                </a:solidFill>
                <a:latin typeface="Inter"/>
              </a:rPr>
              <a:t>ESTÁGIO 2: IA PRODUTORA </a:t>
            </a:r>
            <a:r>
              <a:rPr sz="4200" b="1">
                <a:solidFill>
                  <a:srgbClr val="4ADE80"/>
                </a:solidFill>
                <a:latin typeface="Inter"/>
              </a:rPr>
              <a:t>SEM CRITÉRIO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" y="3803904"/>
            <a:ext cx="1143000" cy="27432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4224528"/>
            <a:ext cx="987552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2000" b="0">
                <a:solidFill>
                  <a:srgbClr val="F5F2EC"/>
                </a:solidFill>
                <a:latin typeface="Inter"/>
              </a:rPr>
              <a:t>Existe volume, mas falta padrão confiável. Pergunta: quem define o que é bom, quais fontes valem e quando está pronto?</a:t>
            </a: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STAGE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DIREÇÃO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78992"/>
            <a:ext cx="43891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000" b="1">
                <a:solidFill>
                  <a:srgbClr val="4ADE80"/>
                </a:solidFill>
                <a:latin typeface="JetBrains Mono"/>
              </a:rPr>
              <a:t>MAPA DE MATURIDADE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1691640"/>
            <a:ext cx="10835640" cy="1691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4200" b="1">
                <a:solidFill>
                  <a:srgbClr val="F5F2EC"/>
                </a:solidFill>
                <a:latin typeface="Inter"/>
              </a:rPr>
              <a:t>ESTÁGIO 3: AGENTE INSTALADO, </a:t>
            </a:r>
            <a:r>
              <a:rPr sz="4200" b="1">
                <a:solidFill>
                  <a:srgbClr val="4ADE80"/>
                </a:solidFill>
                <a:latin typeface="Inter"/>
              </a:rPr>
              <a:t>DONO DESPREPARADO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" y="3803904"/>
            <a:ext cx="1143000" cy="27432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4224528"/>
            <a:ext cx="987552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2000" b="0">
                <a:solidFill>
                  <a:srgbClr val="F5F2EC"/>
                </a:solidFill>
                <a:latin typeface="Inter"/>
              </a:rPr>
              <a:t>Existe capacidade, mas faltam contexto, limites, feedback e métrica. Pergunta: o dono sabe dirigir o agente?</a:t>
            </a: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STAGE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DIREÇÃO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78992"/>
            <a:ext cx="43891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000" b="1">
                <a:solidFill>
                  <a:srgbClr val="4ADE80"/>
                </a:solidFill>
                <a:latin typeface="JetBrains Mono"/>
              </a:rPr>
              <a:t>MAPA DE MATURIDADE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1691640"/>
            <a:ext cx="10835640" cy="1691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4200" b="1">
                <a:solidFill>
                  <a:srgbClr val="F5F2EC"/>
                </a:solidFill>
                <a:latin typeface="Inter"/>
              </a:rPr>
              <a:t>ESTÁGIO 4: AGENTE </a:t>
            </a:r>
            <a:r>
              <a:rPr sz="4200" b="1">
                <a:solidFill>
                  <a:srgbClr val="4ADE80"/>
                </a:solidFill>
                <a:latin typeface="Inter"/>
              </a:rPr>
              <a:t>DIRIGIDO</a:t>
            </a:r>
            <a:r>
              <a:rPr sz="4200" b="1">
                <a:solidFill>
                  <a:srgbClr val="F5F2EC"/>
                </a:solidFill>
                <a:latin typeface="Inter"/>
              </a:rPr>
              <a:t> ESTRATEGICAMENTE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" y="3803904"/>
            <a:ext cx="1143000" cy="27432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4224528"/>
            <a:ext cx="987552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2000" b="0">
                <a:solidFill>
                  <a:srgbClr val="F5F2EC"/>
                </a:solidFill>
                <a:latin typeface="Inter"/>
              </a:rPr>
              <a:t>O agente conhece a empresa, executa tarefas delimitadas e aprende com correções. O próximo passo é medir impacto e atacar outro gargalo.</a:t>
            </a: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STAGE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DIREÇÃO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78992"/>
            <a:ext cx="43891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000" b="1">
                <a:solidFill>
                  <a:srgbClr val="4ADE80"/>
                </a:solidFill>
                <a:latin typeface="JetBrains Mono"/>
              </a:rPr>
              <a:t>MAPA DE MATURIDADE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1691640"/>
            <a:ext cx="10835640" cy="1691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4200" b="1">
                <a:solidFill>
                  <a:srgbClr val="F5F2EC"/>
                </a:solidFill>
                <a:latin typeface="Inter"/>
              </a:rPr>
              <a:t>ESTÁGIO 5: OPERAÇÃO </a:t>
            </a:r>
            <a:r>
              <a:rPr sz="4200" b="1">
                <a:solidFill>
                  <a:srgbClr val="4ADE80"/>
                </a:solidFill>
                <a:latin typeface="Inter"/>
              </a:rPr>
              <a:t>ORQUESTRADA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" y="3803904"/>
            <a:ext cx="1143000" cy="27432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4224528"/>
            <a:ext cx="987552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2000" b="0">
                <a:solidFill>
                  <a:srgbClr val="F5F2EC"/>
                </a:solidFill>
                <a:latin typeface="Inter"/>
              </a:rPr>
              <a:t>Rotinas recorrentes, autonomia graduada e prestação de contas. O dono governa por exceção e indicador.</a:t>
            </a: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CTA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DIREÇÃO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1417320"/>
            <a:ext cx="10360152" cy="2148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88000"/>
              </a:lnSpc>
            </a:pPr>
            <a:r>
              <a:rPr sz="5100" b="1">
                <a:solidFill>
                  <a:srgbClr val="F5F2EC"/>
                </a:solidFill>
                <a:latin typeface="Inter"/>
              </a:rPr>
              <a:t>EM </a:t>
            </a:r>
            <a:r>
              <a:rPr sz="5100" b="1">
                <a:solidFill>
                  <a:srgbClr val="4ADE80"/>
                </a:solidFill>
                <a:latin typeface="Inter"/>
              </a:rPr>
              <a:t>QUAL ESTÁGIO</a:t>
            </a:r>
            <a:r>
              <a:rPr sz="5100" b="1">
                <a:solidFill>
                  <a:srgbClr val="F5F2EC"/>
                </a:solidFill>
                <a:latin typeface="Inter"/>
              </a:rPr>
              <a:t> VOCÊ ESTÁ HOJE?</a:t>
            </a:r>
          </a:p>
        </p:txBody>
      </p:sp>
      <p:sp>
        <p:nvSpPr>
          <p:cNvPr id="7" name="Rectangle 6"/>
          <p:cNvSpPr/>
          <p:nvPr/>
        </p:nvSpPr>
        <p:spPr>
          <a:xfrm>
            <a:off x="5166360" y="3703320"/>
            <a:ext cx="1874519" cy="27432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920240" y="4114800"/>
            <a:ext cx="8348472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92000"/>
              </a:lnSpc>
            </a:pPr>
            <a:r>
              <a:rPr sz="1900" b="0">
                <a:solidFill>
                  <a:srgbClr val="F5F2EC"/>
                </a:solidFill>
                <a:latin typeface="Inter"/>
              </a:rPr>
              <a:t>0 sem IA · 1 consulta · 2 produz sem critério · 3 instalado sem direção · 4 dirigido · 5 orquestrado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COLLAGE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ABERTURA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24128"/>
            <a:ext cx="544068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000" b="1">
                <a:solidFill>
                  <a:srgbClr val="F5F2EC"/>
                </a:solidFill>
                <a:latin typeface="Inter"/>
              </a:rPr>
              <a:t>EU NÃO SOU GURU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337560"/>
            <a:ext cx="5257800" cy="2331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650" b="0">
                <a:solidFill>
                  <a:srgbClr val="F5F2EC"/>
                </a:solidFill>
                <a:latin typeface="Inter"/>
              </a:rPr>
              <a:t>Carro, relógio e personagem de palco não sustentam uma tese. Meu argumento é a operação que você consegue conferir.</a:t>
            </a:r>
          </a:p>
        </p:txBody>
      </p:sp>
      <p:pic>
        <p:nvPicPr>
          <p:cNvPr id="8" name="Picture 7" descr="image17.png"/>
          <p:cNvPicPr>
            <a:picLocks noChangeAspect="1"/>
          </p:cNvPicPr>
          <p:nvPr/>
        </p:nvPicPr>
        <p:blipFill>
          <a:blip r:embed="rId2"/>
          <a:srcRect l="26523" r="26523"/>
          <a:stretch>
            <a:fillRect/>
          </a:stretch>
        </p:blipFill>
        <p:spPr>
          <a:xfrm>
            <a:off x="6537960" y="1005840"/>
            <a:ext cx="2395728" cy="5102352"/>
          </a:xfrm>
          <a:prstGeom prst="rect">
            <a:avLst/>
          </a:prstGeom>
        </p:spPr>
      </p:pic>
      <p:pic>
        <p:nvPicPr>
          <p:cNvPr id="9" name="Picture 8" descr="image2.png"/>
          <p:cNvPicPr>
            <a:picLocks noChangeAspect="1"/>
          </p:cNvPicPr>
          <p:nvPr/>
        </p:nvPicPr>
        <p:blipFill>
          <a:blip r:embed="rId3"/>
          <a:srcRect l="28713" r="28713"/>
          <a:stretch>
            <a:fillRect/>
          </a:stretch>
        </p:blipFill>
        <p:spPr>
          <a:xfrm>
            <a:off x="9089136" y="1005840"/>
            <a:ext cx="2395728" cy="5102352"/>
          </a:xfrm>
          <a:prstGeom prst="rect">
            <a:avLst/>
          </a:prstGeom>
        </p:spPr>
      </p:pic>
    </p:spTree>
  </p:cSld>
  <p:clrMapOvr>
    <a:masterClrMapping/>
  </p:clrMapOvr>
</p:sld>
</file>

<file path=ppt/slides/slide1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GRID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DIAGNÓSTICO E PRÓXIMO PASSO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896112"/>
            <a:ext cx="10835640" cy="1417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400" b="1">
                <a:solidFill>
                  <a:srgbClr val="F5F2EC"/>
                </a:solidFill>
                <a:latin typeface="Inter"/>
              </a:rPr>
              <a:t>O MESMO AGENTE PODE TRABALHAR EM </a:t>
            </a:r>
            <a:r>
              <a:rPr sz="3400" b="1">
                <a:solidFill>
                  <a:srgbClr val="4ADE80"/>
                </a:solidFill>
                <a:latin typeface="Inter"/>
              </a:rPr>
              <a:t>CINCO ARENAS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" y="2395728"/>
            <a:ext cx="10332720" cy="35478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700" b="0">
                <a:solidFill>
                  <a:srgbClr val="F5F2EC"/>
                </a:solidFill>
                <a:latin typeface="Inter"/>
              </a:rPr>
              <a:t>Ganhar · Economizar · Controlar · Produzir · Viver</a:t>
            </a: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ARENA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DIAGNÓSTICO E PRÓXIMO PASSO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78992"/>
            <a:ext cx="43891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000" b="1">
                <a:solidFill>
                  <a:srgbClr val="4ADE80"/>
                </a:solidFill>
                <a:latin typeface="JetBrains Mono"/>
              </a:rPr>
              <a:t>ARENA DO AGENTE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1691640"/>
            <a:ext cx="10835640" cy="1691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4200" b="1">
                <a:solidFill>
                  <a:srgbClr val="4ADE80"/>
                </a:solidFill>
                <a:latin typeface="Inter"/>
              </a:rPr>
              <a:t>GANHAR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" y="3803904"/>
            <a:ext cx="1143000" cy="27432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4224528"/>
            <a:ext cx="987552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2000" b="0">
                <a:solidFill>
                  <a:srgbClr val="F5F2EC"/>
                </a:solidFill>
                <a:latin typeface="Inter"/>
              </a:rPr>
              <a:t>Oferta, marketing, conteúdo, páginas, funis, atendimento, CRM, propostas, follow-up e vendas.</a:t>
            </a: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ARENA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DIAGNÓSTICO E PRÓXIMO PASSO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78992"/>
            <a:ext cx="43891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000" b="1">
                <a:solidFill>
                  <a:srgbClr val="4ADE80"/>
                </a:solidFill>
                <a:latin typeface="JetBrains Mono"/>
              </a:rPr>
              <a:t>ARENA DO AGENTE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1691640"/>
            <a:ext cx="10835640" cy="1691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4200" b="1">
                <a:solidFill>
                  <a:srgbClr val="4ADE80"/>
                </a:solidFill>
                <a:latin typeface="Inter"/>
              </a:rPr>
              <a:t>ECONOMIZAR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" y="3803904"/>
            <a:ext cx="1143000" cy="27432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4224528"/>
            <a:ext cx="987552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2000" b="0">
                <a:solidFill>
                  <a:srgbClr val="F5F2EC"/>
                </a:solidFill>
                <a:latin typeface="Inter"/>
              </a:rPr>
              <a:t>Reduzir retrabalho, ferramentas redundantes, terceirização fragmentada, desperdícios e contratações prematuras.</a:t>
            </a: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ARENA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DIAGNÓSTICO E PRÓXIMO PASSO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78992"/>
            <a:ext cx="43891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000" b="1">
                <a:solidFill>
                  <a:srgbClr val="4ADE80"/>
                </a:solidFill>
                <a:latin typeface="JetBrains Mono"/>
              </a:rPr>
              <a:t>ARENA DO AGENTE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1691640"/>
            <a:ext cx="10835640" cy="1691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4200" b="1">
                <a:solidFill>
                  <a:srgbClr val="4ADE80"/>
                </a:solidFill>
                <a:latin typeface="Inter"/>
              </a:rPr>
              <a:t>CONTROLAR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" y="3803904"/>
            <a:ext cx="1143000" cy="27432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4224528"/>
            <a:ext cx="987552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2000" b="0">
                <a:solidFill>
                  <a:srgbClr val="F5F2EC"/>
                </a:solidFill>
                <a:latin typeface="Inter"/>
              </a:rPr>
              <a:t>Organizar financeiro, caixa, DRE gerencial, documentos, indicadores e projetos com validação humana onde exigida.</a:t>
            </a: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ARENA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DIAGNÓSTICO E PRÓXIMO PASSO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78992"/>
            <a:ext cx="43891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000" b="1">
                <a:solidFill>
                  <a:srgbClr val="4ADE80"/>
                </a:solidFill>
                <a:latin typeface="JetBrains Mono"/>
              </a:rPr>
              <a:t>ARENA DO AGENTE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1691640"/>
            <a:ext cx="10835640" cy="1691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4200" b="1">
                <a:solidFill>
                  <a:srgbClr val="4ADE80"/>
                </a:solidFill>
                <a:latin typeface="Inter"/>
              </a:rPr>
              <a:t>PRODUZIR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" y="3803904"/>
            <a:ext cx="1143000" cy="27432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4224528"/>
            <a:ext cx="987552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2000" b="0">
                <a:solidFill>
                  <a:srgbClr val="F5F2EC"/>
                </a:solidFill>
                <a:latin typeface="Inter"/>
              </a:rPr>
              <a:t>Pesquisar, criar, executar, organizar reuniões, planos, documentos e acompanhamentos.</a:t>
            </a: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ARENA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DIAGNÓSTICO E PRÓXIMO PASSO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78992"/>
            <a:ext cx="43891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000" b="1">
                <a:solidFill>
                  <a:srgbClr val="4ADE80"/>
                </a:solidFill>
                <a:latin typeface="JetBrains Mono"/>
              </a:rPr>
              <a:t>ARENA DO AGENTE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1691640"/>
            <a:ext cx="10835640" cy="1691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4200" b="1">
                <a:solidFill>
                  <a:srgbClr val="4ADE80"/>
                </a:solidFill>
                <a:latin typeface="Inter"/>
              </a:rPr>
              <a:t>VIVER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" y="3803904"/>
            <a:ext cx="1143000" cy="27432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4224528"/>
            <a:ext cx="987552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2000" b="0">
                <a:solidFill>
                  <a:srgbClr val="F5F2EC"/>
                </a:solidFill>
                <a:latin typeface="Inter"/>
              </a:rPr>
              <a:t>Organizar agenda, compromissos, rotinas, compras, viagens, lembretes e reduzir a carga mental.</a:t>
            </a: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STATEMENT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DIAGNÓSTICO E PRÓXIMO PASSO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143000"/>
            <a:ext cx="10789920" cy="2514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4300" b="1">
                <a:solidFill>
                  <a:srgbClr val="F5F2EC"/>
                </a:solidFill>
                <a:latin typeface="Inter"/>
              </a:rPr>
              <a:t>O AGENTE APOIA. O RESPONSÁVEL </a:t>
            </a:r>
            <a:r>
              <a:rPr sz="4300" b="1">
                <a:solidFill>
                  <a:srgbClr val="4ADE80"/>
                </a:solidFill>
                <a:latin typeface="Inter"/>
              </a:rPr>
              <a:t>HUMANO VALIDA</a:t>
            </a:r>
            <a:r>
              <a:rPr sz="4300" b="1">
                <a:solidFill>
                  <a:srgbClr val="F5F2EC"/>
                </a:solidFill>
                <a:latin typeface="Inter"/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658368" y="4041648"/>
            <a:ext cx="1097280" cy="27432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4434840"/>
            <a:ext cx="9921240" cy="1234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900" b="0">
                <a:solidFill>
                  <a:srgbClr val="F5F2EC"/>
                </a:solidFill>
                <a:latin typeface="Inter"/>
              </a:rPr>
              <a:t>Fiscal, contábil, jurídico, financeiro, saúde e outras áreas sensíveis continuam sob responsabilidade profissional.</a:t>
            </a: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EQUATION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DIAGNÓSTICO E PRÓXIMO PASSO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960120"/>
            <a:ext cx="1083564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500" b="1">
                <a:solidFill>
                  <a:srgbClr val="F5F2EC"/>
                </a:solidFill>
                <a:latin typeface="Inter"/>
              </a:rPr>
              <a:t>A CONTA TEM </a:t>
            </a:r>
            <a:r>
              <a:rPr sz="3500" b="1">
                <a:solidFill>
                  <a:srgbClr val="4ADE80"/>
                </a:solidFill>
                <a:latin typeface="Inter"/>
              </a:rPr>
              <a:t>TRÊS CAIXAS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2907792"/>
            <a:ext cx="10469880" cy="12984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92000"/>
              </a:lnSpc>
            </a:pPr>
            <a:r>
              <a:rPr sz="2300" b="1">
                <a:solidFill>
                  <a:srgbClr val="4ADE80"/>
                </a:solidFill>
                <a:latin typeface="JetBrains Mono"/>
              </a:rPr>
              <a:t>ECONOMIA DIRETA + RECEITA RECUPERÁVEL + VALOR DAS HORAS LIBERADAS = IMPACTO MENSAL ESTIMADO</a:t>
            </a: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LIST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DIAGNÓSTICO E PRÓXIMO PASSO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896112"/>
            <a:ext cx="10835640" cy="1417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400" b="1">
                <a:solidFill>
                  <a:srgbClr val="F5F2EC"/>
                </a:solidFill>
                <a:latin typeface="Inter"/>
              </a:rPr>
              <a:t>SEM </a:t>
            </a:r>
            <a:r>
              <a:rPr sz="3400" b="1">
                <a:solidFill>
                  <a:srgbClr val="4ADE80"/>
                </a:solidFill>
                <a:latin typeface="Inter"/>
              </a:rPr>
              <a:t>PREMISSAS</a:t>
            </a:r>
            <a:r>
              <a:rPr sz="3400" b="1">
                <a:solidFill>
                  <a:srgbClr val="F5F2EC"/>
                </a:solidFill>
                <a:latin typeface="Inter"/>
              </a:rPr>
              <a:t>, NÃO EXISTE CONTA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" y="2395728"/>
            <a:ext cx="10332720" cy="35478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F5F2EC"/>
                </a:solidFill>
                <a:latin typeface="Inter"/>
              </a:rPr>
              <a:t>— Gasto atual por tarefa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8A8580"/>
                </a:solidFill>
                <a:latin typeface="Inter"/>
              </a:rPr>
              <a:t>— Horas do dono e da equipe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F5F2EC"/>
                </a:solidFill>
                <a:latin typeface="Inter"/>
              </a:rPr>
              <a:t>— Leads sem resposta ou follow-up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8A8580"/>
                </a:solidFill>
                <a:latin typeface="Inter"/>
              </a:rPr>
              <a:t>— Ticket e taxa de fechamento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F5F2EC"/>
                </a:solidFill>
                <a:latin typeface="Inter"/>
              </a:rPr>
              <a:t>— Projetos atrasados por falta de capacidade</a:t>
            </a: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COMPARISON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DIAGNÓSTICO E PRÓXIMO PASSO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960120"/>
            <a:ext cx="1083564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500" b="1">
                <a:solidFill>
                  <a:srgbClr val="F5F2EC"/>
                </a:solidFill>
                <a:latin typeface="Inter"/>
              </a:rPr>
              <a:t>SEPARE ESTIMATIVA, CENÁRIO E </a:t>
            </a:r>
            <a:r>
              <a:rPr sz="3500" b="1">
                <a:solidFill>
                  <a:srgbClr val="4ADE80"/>
                </a:solidFill>
                <a:latin typeface="Inter"/>
              </a:rPr>
              <a:t>PROVA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0120" y="2852928"/>
            <a:ext cx="10058400" cy="2606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800" b="0">
                <a:solidFill>
                  <a:srgbClr val="F5F2EC"/>
                </a:solidFill>
                <a:latin typeface="Inter"/>
              </a:rPr>
              <a:t>Estimativa projeta. Cenário compara possibilidades. Prova mostra o que aconteceu. Nenhuma das três deve fingir ser a outra.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COLLAGE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ABERTURA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24128"/>
            <a:ext cx="544068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000" b="1">
                <a:solidFill>
                  <a:srgbClr val="4ADE80"/>
                </a:solidFill>
                <a:latin typeface="Inter"/>
              </a:rPr>
              <a:t>EXECUÇÃO</a:t>
            </a:r>
            <a:r>
              <a:rPr sz="3000" b="1">
                <a:solidFill>
                  <a:srgbClr val="F5F2EC"/>
                </a:solidFill>
                <a:latin typeface="Inter"/>
              </a:rPr>
              <a:t> ANTES DE OPINIÃO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337560"/>
            <a:ext cx="5257800" cy="2331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650" b="0">
                <a:solidFill>
                  <a:srgbClr val="F5F2EC"/>
                </a:solidFill>
                <a:latin typeface="Inter"/>
              </a:rPr>
              <a:t>O que você vai ver nasceu de operação, campanha, atendimento, conteúdo, vendas e gestão. As imagens originais continuam aqui porque são parte da prova.</a:t>
            </a:r>
          </a:p>
        </p:txBody>
      </p:sp>
      <p:pic>
        <p:nvPicPr>
          <p:cNvPr id="8" name="Picture 7" descr="image9.jpg"/>
          <p:cNvPicPr>
            <a:picLocks noChangeAspect="1"/>
          </p:cNvPicPr>
          <p:nvPr/>
        </p:nvPicPr>
        <p:blipFill>
          <a:blip r:embed="rId2"/>
          <a:srcRect l="16206" r="16206"/>
          <a:stretch>
            <a:fillRect/>
          </a:stretch>
        </p:blipFill>
        <p:spPr>
          <a:xfrm>
            <a:off x="6446520" y="960120"/>
            <a:ext cx="2395728" cy="2359152"/>
          </a:xfrm>
          <a:prstGeom prst="rect">
            <a:avLst/>
          </a:prstGeom>
        </p:spPr>
      </p:pic>
      <p:pic>
        <p:nvPicPr>
          <p:cNvPr id="9" name="Picture 8" descr="image14.jpg"/>
          <p:cNvPicPr>
            <a:picLocks noChangeAspect="1"/>
          </p:cNvPicPr>
          <p:nvPr/>
        </p:nvPicPr>
        <p:blipFill>
          <a:blip r:embed="rId3"/>
          <a:srcRect t="22304" b="22304"/>
          <a:stretch>
            <a:fillRect/>
          </a:stretch>
        </p:blipFill>
        <p:spPr>
          <a:xfrm>
            <a:off x="9070848" y="960120"/>
            <a:ext cx="2395728" cy="2359152"/>
          </a:xfrm>
          <a:prstGeom prst="rect">
            <a:avLst/>
          </a:prstGeom>
        </p:spPr>
      </p:pic>
      <p:pic>
        <p:nvPicPr>
          <p:cNvPr id="10" name="Picture 9" descr="image15.jpg"/>
          <p:cNvPicPr>
            <a:picLocks noChangeAspect="1"/>
          </p:cNvPicPr>
          <p:nvPr/>
        </p:nvPicPr>
        <p:blipFill>
          <a:blip r:embed="rId4"/>
          <a:srcRect t="13073" b="13073"/>
          <a:stretch>
            <a:fillRect/>
          </a:stretch>
        </p:blipFill>
        <p:spPr>
          <a:xfrm>
            <a:off x="6446520" y="3584448"/>
            <a:ext cx="2395728" cy="2359152"/>
          </a:xfrm>
          <a:prstGeom prst="rect">
            <a:avLst/>
          </a:prstGeom>
        </p:spPr>
      </p:pic>
      <p:pic>
        <p:nvPicPr>
          <p:cNvPr id="11" name="Picture 10" descr="image8.jpg"/>
          <p:cNvPicPr>
            <a:picLocks noChangeAspect="1"/>
          </p:cNvPicPr>
          <p:nvPr/>
        </p:nvPicPr>
        <p:blipFill>
          <a:blip r:embed="rId5"/>
          <a:srcRect l="11887" r="11887"/>
          <a:stretch>
            <a:fillRect/>
          </a:stretch>
        </p:blipFill>
        <p:spPr>
          <a:xfrm>
            <a:off x="9070848" y="3584448"/>
            <a:ext cx="2395728" cy="2359152"/>
          </a:xfrm>
          <a:prstGeom prst="rect">
            <a:avLst/>
          </a:prstGeom>
        </p:spPr>
      </p:pic>
    </p:spTree>
  </p:cSld>
  <p:clrMapOvr>
    <a:masterClrMapping/>
  </p:clrMapOvr>
</p:sld>
</file>

<file path=ppt/slides/slide1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LIST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DIAGNÓSTICO E PRÓXIMO PASSO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896112"/>
            <a:ext cx="10835640" cy="1417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400" b="1">
                <a:solidFill>
                  <a:srgbClr val="F5F2EC"/>
                </a:solidFill>
                <a:latin typeface="Inter"/>
              </a:rPr>
              <a:t>ESSE DIAGNÓSTICO É </a:t>
            </a:r>
            <a:r>
              <a:rPr sz="3400" b="1">
                <a:solidFill>
                  <a:srgbClr val="4ADE80"/>
                </a:solidFill>
                <a:latin typeface="Inter"/>
              </a:rPr>
              <a:t>PRA VOCÊ</a:t>
            </a:r>
            <a:r>
              <a:rPr sz="3400" b="1">
                <a:solidFill>
                  <a:srgbClr val="F5F2EC"/>
                </a:solidFill>
                <a:latin typeface="Inter"/>
              </a:rPr>
              <a:t> SE...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" y="2395728"/>
            <a:ext cx="10332720" cy="35478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F5F2EC"/>
                </a:solidFill>
                <a:latin typeface="Inter"/>
              </a:rPr>
              <a:t>— Você vende ou quer vender pela internet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8A8580"/>
                </a:solidFill>
                <a:latin typeface="Inter"/>
              </a:rPr>
              <a:t>— Existe uma tarefa real para delegar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F5F2EC"/>
                </a:solidFill>
                <a:latin typeface="Inter"/>
              </a:rPr>
              <a:t>— Você aceita fornecer contexto e revisar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8A8580"/>
                </a:solidFill>
                <a:latin typeface="Inter"/>
              </a:rPr>
              <a:t>— Você quer medir impacto em receita, custo, eficiência ou horas</a:t>
            </a: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LIST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DIAGNÓSTICO E PRÓXIMO PASSO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896112"/>
            <a:ext cx="10835640" cy="1417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400" b="1">
                <a:solidFill>
                  <a:srgbClr val="4ADE80"/>
                </a:solidFill>
                <a:latin typeface="Inter"/>
              </a:rPr>
              <a:t>FORA DE PERFIL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" y="2395728"/>
            <a:ext cx="10332720" cy="35478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F5F2EC"/>
                </a:solidFill>
                <a:latin typeface="Inter"/>
              </a:rPr>
              <a:t>— Atalho financeiro sem oferta, validação e venda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8A8580"/>
                </a:solidFill>
                <a:latin typeface="Inter"/>
              </a:rPr>
              <a:t>— Automação sem responsabilidade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F5F2EC"/>
                </a:solidFill>
                <a:latin typeface="Inter"/>
              </a:rPr>
              <a:t>— Uma ferramenta que decide tudo sozinha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8A8580"/>
                </a:solidFill>
                <a:latin typeface="Inter"/>
              </a:rPr>
              <a:t>— Resultado sem contexto, trabalho ou revisão</a:t>
            </a:r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LIST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DIAGNÓSTICO E PRÓXIMO PASSO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896112"/>
            <a:ext cx="10835640" cy="1417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400" b="1">
                <a:solidFill>
                  <a:srgbClr val="F5F2EC"/>
                </a:solidFill>
                <a:latin typeface="Inter"/>
              </a:rPr>
              <a:t>O FORMULÁRIO PRECISA DE </a:t>
            </a:r>
            <a:r>
              <a:rPr sz="3400" b="1">
                <a:solidFill>
                  <a:srgbClr val="4ADE80"/>
                </a:solidFill>
                <a:latin typeface="Inter"/>
              </a:rPr>
              <a:t>DADOS REAIS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" y="2395728"/>
            <a:ext cx="10332720" cy="35478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F5F2EC"/>
                </a:solidFill>
                <a:latin typeface="Inter"/>
              </a:rPr>
              <a:t>Negócio e oferta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8A8580"/>
                </a:solidFill>
                <a:latin typeface="Inter"/>
              </a:rPr>
              <a:t>Tarefa que está parada ou cara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F5F2EC"/>
                </a:solidFill>
                <a:latin typeface="Inter"/>
              </a:rPr>
              <a:t>Frequência e pessoas envolvidas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8A8580"/>
                </a:solidFill>
                <a:latin typeface="Inter"/>
              </a:rPr>
              <a:t>Fontes disponíveis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F5F2EC"/>
                </a:solidFill>
                <a:latin typeface="Inter"/>
              </a:rPr>
              <a:t>Risco e aprovação necessária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8A8580"/>
                </a:solidFill>
                <a:latin typeface="Inter"/>
              </a:rPr>
              <a:t>Resultado esperado</a:t>
            </a: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FAQ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DIAGNÓSTICO E PRÓXIMO PASSO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896112"/>
            <a:ext cx="10835640" cy="1417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400" b="1">
                <a:solidFill>
                  <a:srgbClr val="4ADE80"/>
                </a:solidFill>
                <a:latin typeface="Inter"/>
              </a:rPr>
              <a:t>PERGUNTAS</a:t>
            </a:r>
            <a:r>
              <a:rPr sz="3400" b="1">
                <a:solidFill>
                  <a:srgbClr val="F5F2EC"/>
                </a:solidFill>
                <a:latin typeface="Inter"/>
              </a:rPr>
              <a:t> FREQUENTES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" y="2395728"/>
            <a:ext cx="10332720" cy="35478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F5F2EC"/>
                </a:solidFill>
                <a:latin typeface="Inter"/>
              </a:rPr>
              <a:t>— Preciso programar? Não. Preciso aprender a dirigir a tarefa.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8A8580"/>
                </a:solidFill>
                <a:latin typeface="Inter"/>
              </a:rPr>
              <a:t>— O agente publica sozinho? Só com autonomia explícita e proporcional ao risco.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F5F2EC"/>
                </a:solidFill>
                <a:latin typeface="Inter"/>
              </a:rPr>
              <a:t>— Ele substitui profissional responsável? Não. Ele prepara, organiza e apoia.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8A8580"/>
                </a:solidFill>
                <a:latin typeface="Inter"/>
              </a:rPr>
              <a:t>— Existe resultado garantido? Não. O impacto depende das premissas e da execução.</a:t>
            </a:r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FLOW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DIAGNÓSTICO E PRÓXIMO PASSO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960120"/>
            <a:ext cx="1083564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500" b="1">
                <a:solidFill>
                  <a:srgbClr val="F5F2EC"/>
                </a:solidFill>
                <a:latin typeface="Inter"/>
              </a:rPr>
              <a:t>O QUE ACONTECE </a:t>
            </a:r>
            <a:r>
              <a:rPr sz="3500" b="1">
                <a:solidFill>
                  <a:srgbClr val="4ADE80"/>
                </a:solidFill>
                <a:latin typeface="Inter"/>
              </a:rPr>
              <a:t>DEPOIS DO ENVIO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0120" y="2852928"/>
            <a:ext cx="10058400" cy="2606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800" b="0">
                <a:solidFill>
                  <a:srgbClr val="F5F2EC"/>
                </a:solidFill>
                <a:latin typeface="Inter"/>
              </a:rPr>
              <a:t>As respostas organizam o diagnóstico da primeira aplicação. O envio não promete aprovação, implantação nem resultado.</a:t>
            </a:r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STATEMENT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DIAGNÓSTICO E PRÓXIMO PASSO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143000"/>
            <a:ext cx="10789920" cy="2514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4300" b="1">
                <a:solidFill>
                  <a:srgbClr val="F5F2EC"/>
                </a:solidFill>
                <a:latin typeface="Inter"/>
              </a:rPr>
              <a:t>LEVA ESTA PERGUNTA COM VOCÊ</a:t>
            </a:r>
          </a:p>
        </p:txBody>
      </p:sp>
      <p:sp>
        <p:nvSpPr>
          <p:cNvPr id="7" name="Rectangle 6"/>
          <p:cNvSpPr/>
          <p:nvPr/>
        </p:nvSpPr>
        <p:spPr>
          <a:xfrm>
            <a:off x="658368" y="4041648"/>
            <a:ext cx="1097280" cy="27432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4434840"/>
            <a:ext cx="9921240" cy="1234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900" b="0">
                <a:solidFill>
                  <a:srgbClr val="F5F2EC"/>
                </a:solidFill>
                <a:latin typeface="Inter"/>
              </a:rPr>
              <a:t>Qual tarefa digital custa dinheiro ou horas hoje e poderia terminar em um artefato conferível?</a:t>
            </a:r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CTA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DIAGNÓSTICO E PRÓXIMO PASSO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1417320"/>
            <a:ext cx="10360152" cy="2148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88000"/>
              </a:lnSpc>
            </a:pPr>
            <a:r>
              <a:rPr sz="5100" b="1">
                <a:solidFill>
                  <a:srgbClr val="F5F2EC"/>
                </a:solidFill>
                <a:latin typeface="Inter"/>
              </a:rPr>
              <a:t>MAPEIE A </a:t>
            </a:r>
            <a:r>
              <a:rPr sz="5100" b="1">
                <a:solidFill>
                  <a:srgbClr val="4ADE80"/>
                </a:solidFill>
                <a:latin typeface="Inter"/>
              </a:rPr>
              <a:t>PRIMEIRA APLICAÇÃO</a:t>
            </a:r>
            <a:r>
              <a:rPr sz="5100" b="1">
                <a:solidFill>
                  <a:srgbClr val="F5F2EC"/>
                </a:solidFill>
                <a:latin typeface="Inter"/>
              </a:rPr>
              <a:t> DO TEU SÓCIO IA</a:t>
            </a:r>
          </a:p>
        </p:txBody>
      </p:sp>
      <p:sp>
        <p:nvSpPr>
          <p:cNvPr id="7" name="Rectangle 6"/>
          <p:cNvSpPr/>
          <p:nvPr/>
        </p:nvSpPr>
        <p:spPr>
          <a:xfrm>
            <a:off x="5166360" y="3703320"/>
            <a:ext cx="1874519" cy="27432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920240" y="4114800"/>
            <a:ext cx="8348472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92000"/>
              </a:lnSpc>
            </a:pPr>
            <a:r>
              <a:rPr sz="1900" b="0">
                <a:solidFill>
                  <a:srgbClr val="F5F2EC"/>
                </a:solidFill>
                <a:latin typeface="Inter"/>
              </a:rPr>
              <a:t>Preencha o formulário para organizar tarefa, contexto, risco, condição de pronto e impacto esperado.
[DESTINO DO CTA A CONFIRMAR]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5980176"/>
            <a:ext cx="102412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760" b="0">
                <a:solidFill>
                  <a:srgbClr val="8A8580"/>
                </a:solidFill>
                <a:latin typeface="JetBrains Mono"/>
              </a:rPr>
              <a:t>O destino não foi encontrado nas fontes canônicas. Confirmar antes da publicação comercial definitiva.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SPLIT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ABERTURA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24128"/>
            <a:ext cx="544068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000" b="1">
                <a:solidFill>
                  <a:srgbClr val="F5F2EC"/>
                </a:solidFill>
                <a:latin typeface="Inter"/>
              </a:rPr>
              <a:t>QUEM EMPREENDE NO BRASIL JÁ FAZ A </a:t>
            </a:r>
            <a:r>
              <a:rPr sz="3000" b="1">
                <a:solidFill>
                  <a:srgbClr val="4ADE80"/>
                </a:solidFill>
                <a:latin typeface="Inter"/>
              </a:rPr>
              <a:t>PARTE DIFÍCIL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337560"/>
            <a:ext cx="5257800" cy="2331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650" b="0">
                <a:solidFill>
                  <a:srgbClr val="F5F2EC"/>
                </a:solidFill>
                <a:latin typeface="Inter"/>
              </a:rPr>
              <a:t>Você resolve problema, vende, atende e ainda segura a operação. O próximo passo é colocar capacidade digital para trabalhar sob teu comando.</a:t>
            </a:r>
          </a:p>
        </p:txBody>
      </p:sp>
      <p:pic>
        <p:nvPicPr>
          <p:cNvPr id="8" name="Picture 7" descr="image7.jpg"/>
          <p:cNvPicPr>
            <a:picLocks noChangeAspect="1"/>
          </p:cNvPicPr>
          <p:nvPr/>
        </p:nvPicPr>
        <p:blipFill>
          <a:blip r:embed="rId2"/>
          <a:srcRect l="19444" r="19444"/>
          <a:stretch>
            <a:fillRect/>
          </a:stretch>
        </p:blipFill>
        <p:spPr>
          <a:xfrm>
            <a:off x="6720840" y="1024128"/>
            <a:ext cx="4809744" cy="50749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492240" y="1024128"/>
            <a:ext cx="22860" cy="507492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STATEMENT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ABERTURA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143000"/>
            <a:ext cx="10789920" cy="2514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4300" b="1">
                <a:solidFill>
                  <a:srgbClr val="F5F2EC"/>
                </a:solidFill>
                <a:latin typeface="Inter"/>
              </a:rPr>
              <a:t>ALINHAMENTO DE EXPECTATIVAS</a:t>
            </a:r>
          </a:p>
        </p:txBody>
      </p:sp>
      <p:sp>
        <p:nvSpPr>
          <p:cNvPr id="7" name="Rectangle 6"/>
          <p:cNvSpPr/>
          <p:nvPr/>
        </p:nvSpPr>
        <p:spPr>
          <a:xfrm>
            <a:off x="658368" y="4041648"/>
            <a:ext cx="1097280" cy="27432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4434840"/>
            <a:ext cx="9921240" cy="1234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900" b="0">
                <a:solidFill>
                  <a:srgbClr val="F5F2EC"/>
                </a:solidFill>
                <a:latin typeface="Inter"/>
              </a:rPr>
              <a:t>Coloca no chat o que você mais quer recuperar: receita, margem, capacidade ou horas do teu dia.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LIST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ABERTURA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896112"/>
            <a:ext cx="10835640" cy="1417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400" b="1">
                <a:solidFill>
                  <a:srgbClr val="F5F2EC"/>
                </a:solidFill>
                <a:latin typeface="Inter"/>
              </a:rPr>
              <a:t>QUAL DESTES RESULTADOS </a:t>
            </a:r>
            <a:r>
              <a:rPr sz="3400" b="1">
                <a:solidFill>
                  <a:srgbClr val="4ADE80"/>
                </a:solidFill>
                <a:latin typeface="Inter"/>
              </a:rPr>
              <a:t>VOCÊ QUER</a:t>
            </a:r>
            <a:r>
              <a:rPr sz="3400" b="1">
                <a:solidFill>
                  <a:srgbClr val="F5F2EC"/>
                </a:solidFill>
                <a:latin typeface="Inter"/>
              </a:rPr>
              <a:t>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" y="2395728"/>
            <a:ext cx="10332720" cy="35478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F5F2EC"/>
                </a:solidFill>
                <a:latin typeface="Inter"/>
              </a:rPr>
              <a:t>1. Mais ativos no mercado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8A8580"/>
                </a:solidFill>
                <a:latin typeface="Inter"/>
              </a:rPr>
              <a:t>2. Leads acompanhados no prazo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F5F2EC"/>
                </a:solidFill>
                <a:latin typeface="Inter"/>
              </a:rPr>
              <a:t>3. Menos retrabalho e ferramentas soltas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8A8580"/>
                </a:solidFill>
                <a:latin typeface="Inter"/>
              </a:rPr>
              <a:t>4. Informações e números organizados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F5F2EC"/>
                </a:solidFill>
                <a:latin typeface="Inter"/>
              </a:rPr>
              <a:t>5. Horas retiradas da operação repetitiva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8A8580"/>
                </a:solidFill>
                <a:latin typeface="Inter"/>
              </a:rPr>
              <a:t>6. Mais decisões importantes na tua agenda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STATEMENT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ABERTURA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24128"/>
            <a:ext cx="544068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000" b="1">
                <a:solidFill>
                  <a:srgbClr val="F5F2EC"/>
                </a:solidFill>
                <a:latin typeface="Inter"/>
              </a:rPr>
              <a:t>FICA </a:t>
            </a:r>
            <a:r>
              <a:rPr sz="3000" b="1">
                <a:solidFill>
                  <a:srgbClr val="4ADE80"/>
                </a:solidFill>
                <a:latin typeface="Inter"/>
              </a:rPr>
              <a:t>ATÉ O FIM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337560"/>
            <a:ext cx="5257800" cy="2331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650" b="0">
                <a:solidFill>
                  <a:srgbClr val="F5F2EC"/>
                </a:solidFill>
                <a:latin typeface="Inter"/>
              </a:rPr>
              <a:t>Você vai sair sabendo qual tarefa colocar no agente primeiro e quais dados precisa levantar para calcular o impacto.</a:t>
            </a:r>
          </a:p>
        </p:txBody>
      </p:sp>
      <p:pic>
        <p:nvPicPr>
          <p:cNvPr id="8" name="Picture 7" descr="image19.jpg"/>
          <p:cNvPicPr>
            <a:picLocks noChangeAspect="1"/>
          </p:cNvPicPr>
          <p:nvPr/>
        </p:nvPicPr>
        <p:blipFill>
          <a:blip r:embed="rId2"/>
          <a:srcRect l="18394" r="18394"/>
          <a:stretch>
            <a:fillRect/>
          </a:stretch>
        </p:blipFill>
        <p:spPr>
          <a:xfrm>
            <a:off x="6720840" y="1024128"/>
            <a:ext cx="4809744" cy="50749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492240" y="1024128"/>
            <a:ext cx="22860" cy="507492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COMPARISON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MUDANÇA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24128"/>
            <a:ext cx="544068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000" b="1">
                <a:solidFill>
                  <a:srgbClr val="F5F2EC"/>
                </a:solidFill>
                <a:latin typeface="Inter"/>
              </a:rPr>
              <a:t>TRÊS REAGEM À IA. </a:t>
            </a:r>
            <a:r>
              <a:rPr sz="3000" b="1">
                <a:solidFill>
                  <a:srgbClr val="4ADE80"/>
                </a:solidFill>
                <a:latin typeface="Inter"/>
              </a:rPr>
              <a:t>O OPERADOR TESTA</a:t>
            </a:r>
            <a:r>
              <a:rPr sz="3000" b="1">
                <a:solidFill>
                  <a:srgbClr val="F5F2EC"/>
                </a:solidFill>
                <a:latin typeface="Inter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337560"/>
            <a:ext cx="5257800" cy="2331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650" b="0">
                <a:solidFill>
                  <a:srgbClr val="F5F2EC"/>
                </a:solidFill>
                <a:latin typeface="Inter"/>
              </a:rPr>
              <a:t>Cético, apocalíptico e guru discutem a tecnologia. O operador pergunta qual tarefa ficou pronta e abre o arquivo.</a:t>
            </a:r>
          </a:p>
        </p:txBody>
      </p:sp>
      <p:pic>
        <p:nvPicPr>
          <p:cNvPr id="8" name="Picture 7" descr="image20.png"/>
          <p:cNvPicPr>
            <a:picLocks noChangeAspect="1"/>
          </p:cNvPicPr>
          <p:nvPr/>
        </p:nvPicPr>
        <p:blipFill>
          <a:blip r:embed="rId2"/>
          <a:srcRect t="763" b="763"/>
          <a:stretch>
            <a:fillRect/>
          </a:stretch>
        </p:blipFill>
        <p:spPr>
          <a:xfrm>
            <a:off x="6446520" y="960120"/>
            <a:ext cx="2395728" cy="2359152"/>
          </a:xfrm>
          <a:prstGeom prst="rect">
            <a:avLst/>
          </a:prstGeom>
        </p:spPr>
      </p:pic>
      <p:pic>
        <p:nvPicPr>
          <p:cNvPr id="9" name="Picture 8" descr="image21.png"/>
          <p:cNvPicPr>
            <a:picLocks noChangeAspect="1"/>
          </p:cNvPicPr>
          <p:nvPr/>
        </p:nvPicPr>
        <p:blipFill>
          <a:blip r:embed="rId3"/>
          <a:srcRect t="10611" b="10611"/>
          <a:stretch>
            <a:fillRect/>
          </a:stretch>
        </p:blipFill>
        <p:spPr>
          <a:xfrm>
            <a:off x="9070848" y="960120"/>
            <a:ext cx="2395728" cy="2359152"/>
          </a:xfrm>
          <a:prstGeom prst="rect">
            <a:avLst/>
          </a:prstGeom>
        </p:spPr>
      </p:pic>
      <p:pic>
        <p:nvPicPr>
          <p:cNvPr id="10" name="Picture 9" descr="image30.png"/>
          <p:cNvPicPr>
            <a:picLocks noChangeAspect="1"/>
          </p:cNvPicPr>
          <p:nvPr/>
        </p:nvPicPr>
        <p:blipFill>
          <a:blip r:embed="rId4"/>
          <a:srcRect l="11904" r="11904"/>
          <a:stretch>
            <a:fillRect/>
          </a:stretch>
        </p:blipFill>
        <p:spPr>
          <a:xfrm>
            <a:off x="6446520" y="3584448"/>
            <a:ext cx="2395728" cy="235915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EQUATION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MUDANÇA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960120"/>
            <a:ext cx="1083564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500" b="1">
                <a:solidFill>
                  <a:srgbClr val="F5F2EC"/>
                </a:solidFill>
                <a:latin typeface="Inter"/>
              </a:rPr>
              <a:t>INFORMAÇÃO + FERRAMENTA + </a:t>
            </a:r>
            <a:r>
              <a:rPr sz="3500" b="1">
                <a:solidFill>
                  <a:srgbClr val="4ADE80"/>
                </a:solidFill>
                <a:latin typeface="Inter"/>
              </a:rPr>
              <a:t>DIREÇÃO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0120" y="2852928"/>
            <a:ext cx="10058400" cy="2606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800" b="0">
                <a:solidFill>
                  <a:srgbClr val="F5F2EC"/>
                </a:solidFill>
                <a:latin typeface="Inter"/>
              </a:rPr>
              <a:t>A informação mostra o que mudou. A ferramenta cria capacidade. A direção transforma capacidade em trabalho útil.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STATEMENT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ABERTURA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143000"/>
            <a:ext cx="10789920" cy="2514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4300" b="1">
                <a:solidFill>
                  <a:srgbClr val="F5F2EC"/>
                </a:solidFill>
                <a:latin typeface="Inter"/>
              </a:rPr>
              <a:t>HOJE VOCÊ VAI VER </a:t>
            </a:r>
            <a:r>
              <a:rPr sz="4300" b="1">
                <a:solidFill>
                  <a:srgbClr val="4ADE80"/>
                </a:solidFill>
                <a:latin typeface="Inter"/>
              </a:rPr>
              <a:t>TRABALHO PRONTO</a:t>
            </a:r>
          </a:p>
        </p:txBody>
      </p:sp>
      <p:sp>
        <p:nvSpPr>
          <p:cNvPr id="7" name="Rectangle 6"/>
          <p:cNvSpPr/>
          <p:nvPr/>
        </p:nvSpPr>
        <p:spPr>
          <a:xfrm>
            <a:off x="658368" y="4041648"/>
            <a:ext cx="1097280" cy="27432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4434840"/>
            <a:ext cx="9921240" cy="1234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900" b="0">
                <a:solidFill>
                  <a:srgbClr val="F5F2EC"/>
                </a:solidFill>
                <a:latin typeface="Inter"/>
              </a:rPr>
              <a:t>Um agente treinado no teu negócio pode transformar uma ordem em página, conteúdo, acompanhamento comercial, análise e organização.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SPLIT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MUDANÇA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24128"/>
            <a:ext cx="544068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000" b="1">
                <a:solidFill>
                  <a:srgbClr val="F5F2EC"/>
                </a:solidFill>
                <a:latin typeface="Inter"/>
              </a:rPr>
              <a:t>O </a:t>
            </a:r>
            <a:r>
              <a:rPr sz="3000" b="1">
                <a:solidFill>
                  <a:srgbClr val="4ADE80"/>
                </a:solidFill>
                <a:latin typeface="Inter"/>
              </a:rPr>
              <a:t>MUNDO VIROU</a:t>
            </a:r>
            <a:r>
              <a:rPr sz="3000" b="1">
                <a:solidFill>
                  <a:srgbClr val="F5F2EC"/>
                </a:solidFill>
                <a:latin typeface="Inter"/>
              </a:rPr>
              <a:t> ANTES DE TODO MUNDO PERCEBER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337560"/>
            <a:ext cx="5257800" cy="2331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650" b="0">
                <a:solidFill>
                  <a:srgbClr val="F5F2EC"/>
                </a:solidFill>
                <a:latin typeface="Inter"/>
              </a:rPr>
              <a:t>A Blockbuster não perdeu por falta de tamanho. Perdeu porque insistiu num modelo enquanto o comportamento do cliente já tinha mudado.</a:t>
            </a:r>
          </a:p>
        </p:txBody>
      </p:sp>
      <p:pic>
        <p:nvPicPr>
          <p:cNvPr id="8" name="Picture 7" descr="image24.jpg"/>
          <p:cNvPicPr>
            <a:picLocks noChangeAspect="1"/>
          </p:cNvPicPr>
          <p:nvPr/>
        </p:nvPicPr>
        <p:blipFill>
          <a:blip r:embed="rId2"/>
          <a:srcRect l="18408" r="18408"/>
          <a:stretch>
            <a:fillRect/>
          </a:stretch>
        </p:blipFill>
        <p:spPr>
          <a:xfrm>
            <a:off x="6720840" y="1024128"/>
            <a:ext cx="4809744" cy="50749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492240" y="1024128"/>
            <a:ext cx="22860" cy="507492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SPLIT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MUDANÇA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24128"/>
            <a:ext cx="544068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000" b="1">
                <a:solidFill>
                  <a:srgbClr val="4ADE80"/>
                </a:solidFill>
                <a:latin typeface="Inter"/>
              </a:rPr>
              <a:t>ATENDIMENTO</a:t>
            </a:r>
            <a:r>
              <a:rPr sz="3000" b="1">
                <a:solidFill>
                  <a:srgbClr val="F5F2EC"/>
                </a:solidFill>
                <a:latin typeface="Inter"/>
              </a:rPr>
              <a:t> JÁ VIROU OPERAÇÃO DE 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337560"/>
            <a:ext cx="5257800" cy="2331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650" b="0">
                <a:solidFill>
                  <a:srgbClr val="F5F2EC"/>
                </a:solidFill>
                <a:latin typeface="Inter"/>
              </a:rPr>
              <a:t>Grandes empresas automatizaram partes inteiras do atendimento. A pergunta para o pequeno negócio é menor e mais prática: qual fila digital já pode ser assistida hoje?</a:t>
            </a:r>
          </a:p>
        </p:txBody>
      </p:sp>
      <p:pic>
        <p:nvPicPr>
          <p:cNvPr id="8" name="Picture 7" descr="image25.jpg"/>
          <p:cNvPicPr>
            <a:picLocks noChangeAspect="1"/>
          </p:cNvPicPr>
          <p:nvPr/>
        </p:nvPicPr>
        <p:blipFill>
          <a:blip r:embed="rId2"/>
          <a:srcRect l="25701" r="25701"/>
          <a:stretch>
            <a:fillRect/>
          </a:stretch>
        </p:blipFill>
        <p:spPr>
          <a:xfrm>
            <a:off x="6720840" y="1024128"/>
            <a:ext cx="4809744" cy="50749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492240" y="1024128"/>
            <a:ext cx="22860" cy="507492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COLLAGE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MUDANÇA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24128"/>
            <a:ext cx="544068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000" b="1">
                <a:solidFill>
                  <a:srgbClr val="F5F2EC"/>
                </a:solidFill>
                <a:latin typeface="Inter"/>
              </a:rPr>
              <a:t>TRÊS GIGANTES, O MESMO MOVIMENTO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337560"/>
            <a:ext cx="5257800" cy="2331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650" b="0">
                <a:solidFill>
                  <a:srgbClr val="F5F2EC"/>
                </a:solidFill>
                <a:latin typeface="Inter"/>
              </a:rPr>
              <a:t>Amazon, Shopify e JPMorgan já tratam IA como capacidade operacional. As fontes originais estão preservadas na tela; a lição é organizar sistema antes de pedir mais estrutura.</a:t>
            </a:r>
          </a:p>
        </p:txBody>
      </p:sp>
      <p:pic>
        <p:nvPicPr>
          <p:cNvPr id="8" name="Picture 7" descr="image22.png"/>
          <p:cNvPicPr>
            <a:picLocks noChangeAspect="1"/>
          </p:cNvPicPr>
          <p:nvPr/>
        </p:nvPicPr>
        <p:blipFill>
          <a:blip r:embed="rId2"/>
          <a:srcRect l="22971" r="22971"/>
          <a:stretch>
            <a:fillRect/>
          </a:stretch>
        </p:blipFill>
        <p:spPr>
          <a:xfrm>
            <a:off x="6446520" y="960120"/>
            <a:ext cx="2395728" cy="2359152"/>
          </a:xfrm>
          <a:prstGeom prst="rect">
            <a:avLst/>
          </a:prstGeom>
        </p:spPr>
      </p:pic>
      <p:pic>
        <p:nvPicPr>
          <p:cNvPr id="9" name="Picture 8" descr="image23.png"/>
          <p:cNvPicPr>
            <a:picLocks noChangeAspect="1"/>
          </p:cNvPicPr>
          <p:nvPr/>
        </p:nvPicPr>
        <p:blipFill>
          <a:blip r:embed="rId3"/>
          <a:srcRect l="19411" r="19411"/>
          <a:stretch>
            <a:fillRect/>
          </a:stretch>
        </p:blipFill>
        <p:spPr>
          <a:xfrm>
            <a:off x="9070848" y="960120"/>
            <a:ext cx="2395728" cy="2359152"/>
          </a:xfrm>
          <a:prstGeom prst="rect">
            <a:avLst/>
          </a:prstGeom>
        </p:spPr>
      </p:pic>
      <p:pic>
        <p:nvPicPr>
          <p:cNvPr id="10" name="Picture 9" descr="image26.png"/>
          <p:cNvPicPr>
            <a:picLocks noChangeAspect="1"/>
          </p:cNvPicPr>
          <p:nvPr/>
        </p:nvPicPr>
        <p:blipFill>
          <a:blip r:embed="rId4"/>
          <a:srcRect t="763" b="763"/>
          <a:stretch>
            <a:fillRect/>
          </a:stretch>
        </p:blipFill>
        <p:spPr>
          <a:xfrm>
            <a:off x="6446520" y="3584448"/>
            <a:ext cx="2395728" cy="2359152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EVIDENCE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MUDANÇA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143000"/>
            <a:ext cx="10789920" cy="2514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4300" b="1">
                <a:solidFill>
                  <a:srgbClr val="F5F2EC"/>
                </a:solidFill>
                <a:latin typeface="Inter"/>
              </a:rPr>
              <a:t>SAÚDE: IA PREPARA O REGISTRO</a:t>
            </a:r>
          </a:p>
        </p:txBody>
      </p:sp>
      <p:sp>
        <p:nvSpPr>
          <p:cNvPr id="7" name="Rectangle 6"/>
          <p:cNvSpPr/>
          <p:nvPr/>
        </p:nvSpPr>
        <p:spPr>
          <a:xfrm>
            <a:off x="658368" y="4041648"/>
            <a:ext cx="1097280" cy="27432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4434840"/>
            <a:ext cx="9921240" cy="1234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900" b="0">
                <a:solidFill>
                  <a:srgbClr val="F5F2EC"/>
                </a:solidFill>
                <a:latin typeface="Inter"/>
              </a:rPr>
              <a:t>Nabla e DAX Copilot mostram IA transcrevendo consultas e preparando prontuários. O médico continua responsável por revisar e validar.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5980176"/>
            <a:ext cx="102412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760" b="0">
                <a:solidFill>
                  <a:srgbClr val="8A8580"/>
                </a:solidFill>
                <a:latin typeface="JetBrains Mono"/>
              </a:rPr>
              <a:t>Recuperação do slide 26 do acervo de 140 páginas.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EVIDENCE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MUDANÇA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143000"/>
            <a:ext cx="10789920" cy="2514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4300" b="1">
                <a:solidFill>
                  <a:srgbClr val="F5F2EC"/>
                </a:solidFill>
                <a:latin typeface="Inter"/>
              </a:rPr>
              <a:t>JURÍDICO: IA PREPARA, O </a:t>
            </a:r>
            <a:r>
              <a:rPr sz="4300" b="1">
                <a:solidFill>
                  <a:srgbClr val="4ADE80"/>
                </a:solidFill>
                <a:latin typeface="Inter"/>
              </a:rPr>
              <a:t>PROFISSIONAL VALIDA</a:t>
            </a:r>
          </a:p>
        </p:txBody>
      </p:sp>
      <p:sp>
        <p:nvSpPr>
          <p:cNvPr id="7" name="Rectangle 6"/>
          <p:cNvSpPr/>
          <p:nvPr/>
        </p:nvSpPr>
        <p:spPr>
          <a:xfrm>
            <a:off x="658368" y="4041648"/>
            <a:ext cx="1097280" cy="27432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4434840"/>
            <a:ext cx="9921240" cy="1234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900" b="0">
                <a:solidFill>
                  <a:srgbClr val="F5F2EC"/>
                </a:solidFill>
                <a:latin typeface="Inter"/>
              </a:rPr>
              <a:t>Harvey AI apoia pesquisa, minuta e revisão documental. Atos jurídicos e decisões sensíveis continuam com o profissional responsável.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5980176"/>
            <a:ext cx="102412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760" b="0">
                <a:solidFill>
                  <a:srgbClr val="8A8580"/>
                </a:solidFill>
                <a:latin typeface="JetBrains Mono"/>
              </a:rPr>
              <a:t>Recuperação do slide 27 do acervo de 140 páginas.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EVIDENCE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MUDANÇA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143000"/>
            <a:ext cx="10789920" cy="2514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4300" b="1">
                <a:solidFill>
                  <a:srgbClr val="F5F2EC"/>
                </a:solidFill>
                <a:latin typeface="Inter"/>
              </a:rPr>
              <a:t>EDUCAÇÃO: UM APOIO </a:t>
            </a:r>
            <a:r>
              <a:rPr sz="4300" b="1">
                <a:solidFill>
                  <a:srgbClr val="4ADE80"/>
                </a:solidFill>
                <a:latin typeface="Inter"/>
              </a:rPr>
              <a:t>MAIS PERSONALIZADO</a:t>
            </a:r>
          </a:p>
        </p:txBody>
      </p:sp>
      <p:sp>
        <p:nvSpPr>
          <p:cNvPr id="7" name="Rectangle 6"/>
          <p:cNvSpPr/>
          <p:nvPr/>
        </p:nvSpPr>
        <p:spPr>
          <a:xfrm>
            <a:off x="658368" y="4041648"/>
            <a:ext cx="1097280" cy="27432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4434840"/>
            <a:ext cx="9921240" cy="1234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900" b="0">
                <a:solidFill>
                  <a:srgbClr val="F5F2EC"/>
                </a:solidFill>
                <a:latin typeface="Inter"/>
              </a:rPr>
              <a:t>Ferramentas como Khanmigo mostram feedback e tutoria apoiados por IA. O professor continua definindo objetivo, contexto e critério.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5980176"/>
            <a:ext cx="102412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760" b="0">
                <a:solidFill>
                  <a:srgbClr val="8A8580"/>
                </a:solidFill>
                <a:latin typeface="JetBrains Mono"/>
              </a:rPr>
              <a:t>Recuperação do slide 28 do acervo de 140 páginas.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SPLIT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MUDANÇA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24128"/>
            <a:ext cx="544068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000" b="1">
                <a:solidFill>
                  <a:srgbClr val="F5F2EC"/>
                </a:solidFill>
                <a:latin typeface="Inter"/>
              </a:rPr>
              <a:t>PEQUENAS EQUIPES JÁ ENTREGAM EM </a:t>
            </a:r>
            <a:r>
              <a:rPr sz="3000" b="1">
                <a:solidFill>
                  <a:srgbClr val="4ADE80"/>
                </a:solidFill>
                <a:latin typeface="Inter"/>
              </a:rPr>
              <a:t>OUTRA ESCALA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337560"/>
            <a:ext cx="5257800" cy="2331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650" b="0">
                <a:solidFill>
                  <a:srgbClr val="F5F2EC"/>
                </a:solidFill>
                <a:latin typeface="Inter"/>
              </a:rPr>
              <a:t>Código, página, anúncio e atendimento podem compartilhar contexto e sequência. O tamanho da equipe deixou de ser a única medida de capacidade.</a:t>
            </a:r>
          </a:p>
        </p:txBody>
      </p:sp>
      <p:pic>
        <p:nvPicPr>
          <p:cNvPr id="8" name="Picture 7" descr="image28.jpg"/>
          <p:cNvPicPr>
            <a:picLocks noChangeAspect="1"/>
          </p:cNvPicPr>
          <p:nvPr/>
        </p:nvPicPr>
        <p:blipFill>
          <a:blip r:embed="rId2"/>
          <a:srcRect l="37156" r="37156"/>
          <a:stretch>
            <a:fillRect/>
          </a:stretch>
        </p:blipFill>
        <p:spPr>
          <a:xfrm>
            <a:off x="6537960" y="1005840"/>
            <a:ext cx="2395728" cy="5102352"/>
          </a:xfrm>
          <a:prstGeom prst="rect">
            <a:avLst/>
          </a:prstGeom>
        </p:spPr>
      </p:pic>
      <p:pic>
        <p:nvPicPr>
          <p:cNvPr id="9" name="Picture 8" descr="image29.jpg"/>
          <p:cNvPicPr>
            <a:picLocks noChangeAspect="1"/>
          </p:cNvPicPr>
          <p:nvPr/>
        </p:nvPicPr>
        <p:blipFill>
          <a:blip r:embed="rId3"/>
          <a:srcRect l="14802" r="14802"/>
          <a:stretch>
            <a:fillRect/>
          </a:stretch>
        </p:blipFill>
        <p:spPr>
          <a:xfrm>
            <a:off x="9089136" y="1005840"/>
            <a:ext cx="2395728" cy="5102352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STATEMENT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MUDANÇA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24128"/>
            <a:ext cx="544068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000" b="1">
                <a:solidFill>
                  <a:srgbClr val="F5F2EC"/>
                </a:solidFill>
                <a:latin typeface="Inter"/>
              </a:rPr>
              <a:t>ATRASO TAMBÉM </a:t>
            </a:r>
            <a:r>
              <a:rPr sz="3000" b="1">
                <a:solidFill>
                  <a:srgbClr val="4ADE80"/>
                </a:solidFill>
                <a:latin typeface="Inter"/>
              </a:rPr>
              <a:t>ACUMULA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337560"/>
            <a:ext cx="5257800" cy="2331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650" b="0">
                <a:solidFill>
                  <a:srgbClr val="F5F2EC"/>
                </a:solidFill>
                <a:latin typeface="Inter"/>
              </a:rPr>
              <a:t>Cada mês sem contexto permanente mantém as mesmas tarefas dependentes do dono, as mesmas explicações repetidas e os mesmos projetos na fila.</a:t>
            </a:r>
          </a:p>
        </p:txBody>
      </p:sp>
      <p:pic>
        <p:nvPicPr>
          <p:cNvPr id="8" name="Picture 7" descr="image43.png"/>
          <p:cNvPicPr>
            <a:picLocks noChangeAspect="1"/>
          </p:cNvPicPr>
          <p:nvPr/>
        </p:nvPicPr>
        <p:blipFill>
          <a:blip r:embed="rId2"/>
          <a:srcRect l="32098" r="32098"/>
          <a:stretch>
            <a:fillRect/>
          </a:stretch>
        </p:blipFill>
        <p:spPr>
          <a:xfrm>
            <a:off x="6720840" y="1024128"/>
            <a:ext cx="4809744" cy="50749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492240" y="1024128"/>
            <a:ext cx="22860" cy="507492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SPLIT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MUDANÇA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24128"/>
            <a:ext cx="544068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000" b="1">
                <a:solidFill>
                  <a:srgbClr val="F5F2EC"/>
                </a:solidFill>
                <a:latin typeface="Inter"/>
              </a:rPr>
              <a:t>O MERCADO CRESCE. A DISTRIBUIÇÃO CONTINUA DESIGUAL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337560"/>
            <a:ext cx="5257800" cy="2331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650" b="0">
                <a:solidFill>
                  <a:srgbClr val="F5F2EC"/>
                </a:solidFill>
                <a:latin typeface="Inter"/>
              </a:rPr>
              <a:t>Mais ferramentas e mais audiência não garantem mais resultado. Capacidade de produzir, publicar e acompanhar ainda separa ideia de ativo no mercado.</a:t>
            </a:r>
          </a:p>
        </p:txBody>
      </p:sp>
      <p:pic>
        <p:nvPicPr>
          <p:cNvPr id="8" name="Picture 7" descr="image27.png"/>
          <p:cNvPicPr>
            <a:picLocks noChangeAspect="1"/>
          </p:cNvPicPr>
          <p:nvPr/>
        </p:nvPicPr>
        <p:blipFill>
          <a:blip r:embed="rId2"/>
          <a:srcRect l="33973" r="33973"/>
          <a:stretch>
            <a:fillRect/>
          </a:stretch>
        </p:blipFill>
        <p:spPr>
          <a:xfrm>
            <a:off x="6720840" y="1024128"/>
            <a:ext cx="4809744" cy="50749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492240" y="1024128"/>
            <a:ext cx="22860" cy="507492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SPLIT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MUDANÇA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24128"/>
            <a:ext cx="544068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000" b="1">
                <a:solidFill>
                  <a:srgbClr val="F5F2EC"/>
                </a:solidFill>
                <a:latin typeface="Inter"/>
              </a:rPr>
              <a:t>O VOLUME NÃO ESPERA A TUA AGENDA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337560"/>
            <a:ext cx="5257800" cy="2331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650" b="0">
                <a:solidFill>
                  <a:srgbClr val="F5F2EC"/>
                </a:solidFill>
                <a:latin typeface="Inter"/>
              </a:rPr>
              <a:t>Milhões de peças entram nas plataformas todos os dias. A resposta é transformar contexto em produção consistente e revisada.</a:t>
            </a:r>
          </a:p>
        </p:txBody>
      </p:sp>
      <p:pic>
        <p:nvPicPr>
          <p:cNvPr id="8" name="Picture 7" descr="image69.png"/>
          <p:cNvPicPr>
            <a:picLocks noChangeAspect="1"/>
          </p:cNvPicPr>
          <p:nvPr/>
        </p:nvPicPr>
        <p:blipFill>
          <a:blip r:embed="rId2"/>
          <a:srcRect l="2719" r="2719"/>
          <a:stretch>
            <a:fillRect/>
          </a:stretch>
        </p:blipFill>
        <p:spPr>
          <a:xfrm>
            <a:off x="6720840" y="1024128"/>
            <a:ext cx="4809744" cy="50749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492240" y="1024128"/>
            <a:ext cx="22860" cy="507492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STATEMENT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ABERTURA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143000"/>
            <a:ext cx="10789920" cy="2514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4300" b="1">
                <a:solidFill>
                  <a:srgbClr val="4ADE80"/>
                </a:solidFill>
                <a:latin typeface="Inter"/>
              </a:rPr>
              <a:t>A ORDEM</a:t>
            </a:r>
            <a:r>
              <a:rPr sz="4300" b="1">
                <a:solidFill>
                  <a:srgbClr val="F5F2EC"/>
                </a:solidFill>
                <a:latin typeface="Inter"/>
              </a:rPr>
              <a:t> FOI ESTA</a:t>
            </a:r>
          </a:p>
        </p:txBody>
      </p:sp>
      <p:sp>
        <p:nvSpPr>
          <p:cNvPr id="7" name="Rectangle 6"/>
          <p:cNvSpPr/>
          <p:nvPr/>
        </p:nvSpPr>
        <p:spPr>
          <a:xfrm>
            <a:off x="658368" y="4041648"/>
            <a:ext cx="1097280" cy="27432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4434840"/>
            <a:ext cx="9921240" cy="1234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900" b="0">
                <a:solidFill>
                  <a:srgbClr val="F5F2EC"/>
                </a:solidFill>
                <a:latin typeface="Inter"/>
              </a:rPr>
              <a:t>Reconstrua meu webinar atual. Preserve a espinha, a cadência e as provas. Atualize o posicionamento. Devolva pelo menos 100 slides, uma URL pública, o PPTX editável e o PDF final.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STATEMENT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MUDANÇA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143000"/>
            <a:ext cx="10789920" cy="2514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4300" b="1">
                <a:solidFill>
                  <a:srgbClr val="F5F2EC"/>
                </a:solidFill>
                <a:latin typeface="Inter"/>
              </a:rPr>
              <a:t>ISSO É O MUNDO. AGORA VAMOS FALAR DE </a:t>
            </a:r>
            <a:r>
              <a:rPr sz="4300" b="1">
                <a:solidFill>
                  <a:srgbClr val="4ADE80"/>
                </a:solidFill>
                <a:latin typeface="Inter"/>
              </a:rPr>
              <a:t>VOCÊ</a:t>
            </a:r>
            <a:r>
              <a:rPr sz="4300" b="1">
                <a:solidFill>
                  <a:srgbClr val="F5F2EC"/>
                </a:solidFill>
                <a:latin typeface="Inter"/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658368" y="4041648"/>
            <a:ext cx="1097280" cy="27432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4434840"/>
            <a:ext cx="9921240" cy="1234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900" b="0">
                <a:solidFill>
                  <a:srgbClr val="F5F2EC"/>
                </a:solidFill>
                <a:latin typeface="Inter"/>
              </a:rPr>
              <a:t>A mudança só importa quando encontra uma tarefa parada dentro do teu negócio.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SPLIT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DIAGNÓSTICO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24128"/>
            <a:ext cx="544068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000" b="1">
                <a:solidFill>
                  <a:srgbClr val="F5F2EC"/>
                </a:solidFill>
                <a:latin typeface="Inter"/>
              </a:rPr>
              <a:t>VOCÊ É BOM NO QUE FAZ. E ESTÁ </a:t>
            </a:r>
            <a:r>
              <a:rPr sz="3000" b="1">
                <a:solidFill>
                  <a:srgbClr val="4ADE80"/>
                </a:solidFill>
                <a:latin typeface="Inter"/>
              </a:rPr>
              <a:t>AFOGADO NA OPERAÇÃO</a:t>
            </a:r>
            <a:r>
              <a:rPr sz="3000" b="1">
                <a:solidFill>
                  <a:srgbClr val="F5F2EC"/>
                </a:solidFill>
                <a:latin typeface="Inter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337560"/>
            <a:ext cx="5257800" cy="2331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650" b="0">
                <a:solidFill>
                  <a:srgbClr val="F5F2EC"/>
                </a:solidFill>
                <a:latin typeface="Inter"/>
              </a:rPr>
              <a:t>Competência você já tem. O gargalo aparece quando toda tarefa digital depende da tua disponibilidade.</a:t>
            </a:r>
          </a:p>
        </p:txBody>
      </p:sp>
      <p:pic>
        <p:nvPicPr>
          <p:cNvPr id="8" name="Picture 7" descr="image36.png"/>
          <p:cNvPicPr>
            <a:picLocks noChangeAspect="1"/>
          </p:cNvPicPr>
          <p:nvPr/>
        </p:nvPicPr>
        <p:blipFill>
          <a:blip r:embed="rId2"/>
          <a:srcRect l="18383" r="18383"/>
          <a:stretch>
            <a:fillRect/>
          </a:stretch>
        </p:blipFill>
        <p:spPr>
          <a:xfrm>
            <a:off x="6720840" y="1024128"/>
            <a:ext cx="4809744" cy="50749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492240" y="1024128"/>
            <a:ext cx="22860" cy="507492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STATEMENT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DIAGNÓSTICO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24128"/>
            <a:ext cx="544068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000" b="1">
                <a:solidFill>
                  <a:srgbClr val="4ADE80"/>
                </a:solidFill>
                <a:latin typeface="Inter"/>
              </a:rPr>
              <a:t>QUANTAS FUNÇÕES</a:t>
            </a:r>
            <a:r>
              <a:rPr sz="3000" b="1">
                <a:solidFill>
                  <a:srgbClr val="F5F2EC"/>
                </a:solidFill>
                <a:latin typeface="Inter"/>
              </a:rPr>
              <a:t> VOCÊ EXERCE SOZINHO?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337560"/>
            <a:ext cx="5257800" cy="2331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650" b="0">
                <a:solidFill>
                  <a:srgbClr val="F5F2EC"/>
                </a:solidFill>
                <a:latin typeface="Inter"/>
              </a:rPr>
              <a:t>Atende, publica, responde, vende, cobra, organiza, revisa e lembra. Coloca no chat quantas frentes disputam tua atenção hoje.</a:t>
            </a:r>
          </a:p>
        </p:txBody>
      </p:sp>
      <p:pic>
        <p:nvPicPr>
          <p:cNvPr id="8" name="Picture 7" descr="image33.png"/>
          <p:cNvPicPr>
            <a:picLocks noChangeAspect="1"/>
          </p:cNvPicPr>
          <p:nvPr/>
        </p:nvPicPr>
        <p:blipFill>
          <a:blip r:embed="rId2"/>
          <a:srcRect l="18383" r="18383"/>
          <a:stretch>
            <a:fillRect/>
          </a:stretch>
        </p:blipFill>
        <p:spPr>
          <a:xfrm>
            <a:off x="6720840" y="1024128"/>
            <a:ext cx="4809744" cy="50749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492240" y="1024128"/>
            <a:ext cx="22860" cy="507492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GRID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DIAGNÓSTICO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896112"/>
            <a:ext cx="10835640" cy="1417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400" b="1">
                <a:solidFill>
                  <a:srgbClr val="F5F2EC"/>
                </a:solidFill>
                <a:latin typeface="Inter"/>
              </a:rPr>
              <a:t>UMA PESSOA. CINCO FRENTES. DEZENAS DE TAREFAS.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" y="2395728"/>
            <a:ext cx="10332720" cy="35478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F5F2EC"/>
                </a:solidFill>
                <a:latin typeface="Inter"/>
              </a:rPr>
              <a:t>MARKETING · CONTEÚDO · ATENDIMENTO · OPERAÇÃO · VENDAS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8A8580"/>
                </a:solidFill>
                <a:latin typeface="Inter"/>
              </a:rPr>
              <a:t>— Tudo precisa passar pela mesma cabeça antes de chegar ao mercado.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STATEMENT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DIAGNÓSTICO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143000"/>
            <a:ext cx="10789920" cy="2514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4300" b="1">
                <a:solidFill>
                  <a:srgbClr val="F5F2EC"/>
                </a:solidFill>
                <a:latin typeface="Inter"/>
              </a:rPr>
              <a:t>A OPERAÇÃO EMPURRA A VIDA </a:t>
            </a:r>
            <a:r>
              <a:rPr sz="4300" b="1">
                <a:solidFill>
                  <a:srgbClr val="4ADE80"/>
                </a:solidFill>
                <a:latin typeface="Inter"/>
              </a:rPr>
              <a:t>PARA DEPOIS</a:t>
            </a:r>
          </a:p>
        </p:txBody>
      </p:sp>
      <p:sp>
        <p:nvSpPr>
          <p:cNvPr id="7" name="Rectangle 6"/>
          <p:cNvSpPr/>
          <p:nvPr/>
        </p:nvSpPr>
        <p:spPr>
          <a:xfrm>
            <a:off x="658368" y="4041648"/>
            <a:ext cx="1097280" cy="27432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4434840"/>
            <a:ext cx="9921240" cy="1234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900" b="0">
                <a:solidFill>
                  <a:srgbClr val="F5F2EC"/>
                </a:solidFill>
                <a:latin typeface="Inter"/>
              </a:rPr>
              <a:t>Quando execução e coordenação ocupam o dia inteiro, até a decisão que mudaria o negócio fica para depois.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STATEMENT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DIAGNÓSTICO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143000"/>
            <a:ext cx="10789920" cy="2514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4300" b="1">
                <a:solidFill>
                  <a:srgbClr val="F5F2EC"/>
                </a:solidFill>
                <a:latin typeface="Inter"/>
              </a:rPr>
              <a:t>A VIAGEM QUE NÃO TEVE. A ACADEMIA PARADA. O EXAME ADIADO.</a:t>
            </a:r>
          </a:p>
        </p:txBody>
      </p:sp>
      <p:sp>
        <p:nvSpPr>
          <p:cNvPr id="7" name="Rectangle 6"/>
          <p:cNvSpPr/>
          <p:nvPr/>
        </p:nvSpPr>
        <p:spPr>
          <a:xfrm>
            <a:off x="658368" y="4041648"/>
            <a:ext cx="1097280" cy="27432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4434840"/>
            <a:ext cx="9921240" cy="1234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900" b="0">
                <a:solidFill>
                  <a:srgbClr val="F5F2EC"/>
                </a:solidFill>
                <a:latin typeface="Inter"/>
              </a:rPr>
              <a:t>Carga operacional também aparece fora da empresa. A conta de tempo precisa nomear o que foi adiado.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5980176"/>
            <a:ext cx="102412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760" b="0">
                <a:solidFill>
                  <a:srgbClr val="8A8580"/>
                </a:solidFill>
                <a:latin typeface="JetBrains Mono"/>
              </a:rPr>
              <a:t>Recuperação do slide 40 do acervo de 140 páginas.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EQUATION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DIAGNÓSTICO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960120"/>
            <a:ext cx="1083564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500" b="1">
                <a:solidFill>
                  <a:srgbClr val="F5F2EC"/>
                </a:solidFill>
                <a:latin typeface="Inter"/>
              </a:rPr>
              <a:t>MAIS TRABALHO NÃO PODE SIGNIFICAR </a:t>
            </a:r>
            <a:r>
              <a:rPr sz="3500" b="1">
                <a:solidFill>
                  <a:srgbClr val="4ADE80"/>
                </a:solidFill>
                <a:latin typeface="Inter"/>
              </a:rPr>
              <a:t>MENOS MARGEM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0120" y="2852928"/>
            <a:ext cx="10058400" cy="2606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800" b="0">
                <a:solidFill>
                  <a:srgbClr val="F5F2EC"/>
                </a:solidFill>
                <a:latin typeface="Inter"/>
              </a:rPr>
              <a:t>Se cada nova frente exige outra ferramenta, outro fornecedor e mais coordenação do dono, a receita pode crescer sem a operação ficar melhor.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SPLIT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DIAGNÓSTICO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24128"/>
            <a:ext cx="544068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000" b="1">
                <a:solidFill>
                  <a:srgbClr val="F5F2EC"/>
                </a:solidFill>
                <a:latin typeface="Inter"/>
              </a:rPr>
              <a:t>TODO NEGÓCIO </a:t>
            </a:r>
            <a:r>
              <a:rPr sz="3000" b="1">
                <a:solidFill>
                  <a:srgbClr val="4ADE80"/>
                </a:solidFill>
                <a:latin typeface="Inter"/>
              </a:rPr>
              <a:t>MUDA DE GARGALO</a:t>
            </a:r>
            <a:r>
              <a:rPr sz="3000" b="1">
                <a:solidFill>
                  <a:srgbClr val="F5F2EC"/>
                </a:solidFill>
                <a:latin typeface="Inter"/>
              </a:rPr>
              <a:t> QUANDO CRESCE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337560"/>
            <a:ext cx="5257800" cy="2331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650" b="0">
                <a:solidFill>
                  <a:srgbClr val="F5F2EC"/>
                </a:solidFill>
                <a:latin typeface="Inter"/>
              </a:rPr>
              <a:t>O modelo dos cinco estágios mostra que o problema de hoje não será o mesmo de amanhã. O sistema precisa acumular contexto enquanto a empresa muda.</a:t>
            </a:r>
          </a:p>
        </p:txBody>
      </p:sp>
      <p:pic>
        <p:nvPicPr>
          <p:cNvPr id="8" name="Picture 7" descr="image32.png"/>
          <p:cNvPicPr>
            <a:picLocks noChangeAspect="1"/>
          </p:cNvPicPr>
          <p:nvPr/>
        </p:nvPicPr>
        <p:blipFill>
          <a:blip r:embed="rId2"/>
          <a:srcRect l="25026" r="25026"/>
          <a:stretch>
            <a:fillRect/>
          </a:stretch>
        </p:blipFill>
        <p:spPr>
          <a:xfrm>
            <a:off x="6720840" y="1024128"/>
            <a:ext cx="4809744" cy="50749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492240" y="1024128"/>
            <a:ext cx="22860" cy="507492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STATEMENT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DIAGNÓSTICO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143000"/>
            <a:ext cx="10789920" cy="2514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4300" b="1">
                <a:solidFill>
                  <a:srgbClr val="F5F2EC"/>
                </a:solidFill>
                <a:latin typeface="Inter"/>
              </a:rPr>
              <a:t>TÁ. EU TENHO QUE USAR IA.</a:t>
            </a:r>
          </a:p>
        </p:txBody>
      </p:sp>
      <p:sp>
        <p:nvSpPr>
          <p:cNvPr id="7" name="Rectangle 6"/>
          <p:cNvSpPr/>
          <p:nvPr/>
        </p:nvSpPr>
        <p:spPr>
          <a:xfrm>
            <a:off x="658368" y="4041648"/>
            <a:ext cx="1097280" cy="27432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4434840"/>
            <a:ext cx="9921240" cy="1234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900" b="0">
                <a:solidFill>
                  <a:srgbClr val="F5F2EC"/>
                </a:solidFill>
                <a:latin typeface="Inter"/>
              </a:rPr>
              <a:t>Saber disso não resolve nada. A pergunta que move a operação é: qual tarefa real entra primeiro?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SPLIT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DIAGNÓSTICO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24128"/>
            <a:ext cx="544068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000" b="1">
                <a:solidFill>
                  <a:srgbClr val="F5F2EC"/>
                </a:solidFill>
                <a:latin typeface="Inter"/>
              </a:rPr>
              <a:t>O DILÚVIO DE FERRAMENTAS </a:t>
            </a:r>
            <a:r>
              <a:rPr sz="3000" b="1">
                <a:solidFill>
                  <a:srgbClr val="4ADE80"/>
                </a:solidFill>
                <a:latin typeface="Inter"/>
              </a:rPr>
              <a:t>TE PARALISA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337560"/>
            <a:ext cx="5257800" cy="2331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650" b="0">
                <a:solidFill>
                  <a:srgbClr val="F5F2EC"/>
                </a:solidFill>
                <a:latin typeface="Inter"/>
              </a:rPr>
              <a:t>Toda semana surge outra IA. Correr atrás de cada lançamento é continuar sem contexto permanente, sem padrão e sem processo.</a:t>
            </a:r>
          </a:p>
        </p:txBody>
      </p:sp>
      <p:pic>
        <p:nvPicPr>
          <p:cNvPr id="8" name="Picture 7" descr="image34.png"/>
          <p:cNvPicPr>
            <a:picLocks noChangeAspect="1"/>
          </p:cNvPicPr>
          <p:nvPr/>
        </p:nvPicPr>
        <p:blipFill>
          <a:blip r:embed="rId2"/>
          <a:srcRect l="30609" r="30609"/>
          <a:stretch>
            <a:fillRect/>
          </a:stretch>
        </p:blipFill>
        <p:spPr>
          <a:xfrm>
            <a:off x="6720840" y="1024128"/>
            <a:ext cx="4809744" cy="50749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492240" y="1024128"/>
            <a:ext cx="22860" cy="507492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SPLIT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ABERTURA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24128"/>
            <a:ext cx="544068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000" b="1">
                <a:solidFill>
                  <a:srgbClr val="F5F2EC"/>
                </a:solidFill>
                <a:latin typeface="Inter"/>
              </a:rPr>
              <a:t>O AGENTE DEVOLVEU </a:t>
            </a:r>
            <a:r>
              <a:rPr sz="3000" b="1">
                <a:solidFill>
                  <a:srgbClr val="4ADE80"/>
                </a:solidFill>
                <a:latin typeface="Inter"/>
              </a:rPr>
              <a:t>ESTE WEBINAR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337560"/>
            <a:ext cx="5257800" cy="2331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650" b="0">
                <a:solidFill>
                  <a:srgbClr val="F5F2EC"/>
                </a:solidFill>
                <a:latin typeface="Inter"/>
              </a:rPr>
              <a:t>136 slides editáveis. Assets originais recolocados. Copy atualizada. PDF final. Preview navegável no desktop e no celular.</a:t>
            </a:r>
          </a:p>
        </p:txBody>
      </p:sp>
      <p:pic>
        <p:nvPicPr>
          <p:cNvPr id="8" name="Picture 7" descr="prova-136-slides.jpg"/>
          <p:cNvPicPr>
            <a:picLocks noChangeAspect="1"/>
          </p:cNvPicPr>
          <p:nvPr/>
        </p:nvPicPr>
        <p:blipFill>
          <a:blip r:embed="rId2"/>
          <a:srcRect l="34738" r="34738"/>
          <a:stretch>
            <a:fillRect/>
          </a:stretch>
        </p:blipFill>
        <p:spPr>
          <a:xfrm>
            <a:off x="6720840" y="1024128"/>
            <a:ext cx="4809744" cy="50749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492240" y="1024128"/>
            <a:ext cx="22860" cy="507492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COLLAGE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DIAGNÓSTICO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24128"/>
            <a:ext cx="544068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000" b="1">
                <a:solidFill>
                  <a:srgbClr val="F5F2EC"/>
                </a:solidFill>
                <a:latin typeface="Inter"/>
              </a:rPr>
              <a:t>MAIS FERRAMENTA NÃO RESOLVE </a:t>
            </a:r>
            <a:r>
              <a:rPr sz="3000" b="1">
                <a:solidFill>
                  <a:srgbClr val="4ADE80"/>
                </a:solidFill>
                <a:latin typeface="Inter"/>
              </a:rPr>
              <a:t>CONTEXTO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337560"/>
            <a:ext cx="5257800" cy="2331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650" b="0">
                <a:solidFill>
                  <a:srgbClr val="F5F2EC"/>
                </a:solidFill>
                <a:latin typeface="Inter"/>
              </a:rPr>
              <a:t>Você pode abrir dez telas e ainda terminar o dia copiando informação de um lugar para outro.</a:t>
            </a:r>
          </a:p>
        </p:txBody>
      </p:sp>
      <p:pic>
        <p:nvPicPr>
          <p:cNvPr id="8" name="Picture 7" descr="image35.png"/>
          <p:cNvPicPr>
            <a:picLocks noChangeAspect="1"/>
          </p:cNvPicPr>
          <p:nvPr/>
        </p:nvPicPr>
        <p:blipFill>
          <a:blip r:embed="rId2"/>
          <a:srcRect l="23361" r="23361"/>
          <a:stretch>
            <a:fillRect/>
          </a:stretch>
        </p:blipFill>
        <p:spPr>
          <a:xfrm>
            <a:off x="6720840" y="1024128"/>
            <a:ext cx="4809744" cy="50749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492240" y="1024128"/>
            <a:ext cx="22860" cy="507492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LIST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DIAGNÓSTICO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896112"/>
            <a:ext cx="10835640" cy="1417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400" b="1">
                <a:solidFill>
                  <a:srgbClr val="4ADE80"/>
                </a:solidFill>
                <a:latin typeface="Inter"/>
              </a:rPr>
              <a:t>QUATRO ARMADILHAS</a:t>
            </a:r>
            <a:r>
              <a:rPr sz="3400" b="1">
                <a:solidFill>
                  <a:srgbClr val="F5F2EC"/>
                </a:solidFill>
                <a:latin typeface="Inter"/>
              </a:rPr>
              <a:t> ROUBAM O POTENCIAL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" y="2395728"/>
            <a:ext cx="10332720" cy="35478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F5F2EC"/>
                </a:solidFill>
                <a:latin typeface="Inter"/>
              </a:rPr>
              <a:t>1. Chat solto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8A8580"/>
                </a:solidFill>
                <a:latin typeface="Inter"/>
              </a:rPr>
              <a:t>2. Ferramentas empilhadas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F5F2EC"/>
                </a:solidFill>
                <a:latin typeface="Inter"/>
              </a:rPr>
              <a:t>3. Terceirização fragmentada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8A8580"/>
                </a:solidFill>
                <a:latin typeface="Inter"/>
              </a:rPr>
              <a:t>4. Contratação antes de entender a tarefa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COLLAGE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DIAGNÓSTICO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24128"/>
            <a:ext cx="544068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000" b="1">
                <a:solidFill>
                  <a:srgbClr val="F5F2EC"/>
                </a:solidFill>
                <a:latin typeface="Inter"/>
              </a:rPr>
              <a:t>ARMADILHA 1: </a:t>
            </a:r>
            <a:r>
              <a:rPr sz="3000" b="1">
                <a:solidFill>
                  <a:srgbClr val="4ADE80"/>
                </a:solidFill>
                <a:latin typeface="Inter"/>
              </a:rPr>
              <a:t>CHAT SOLTO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337560"/>
            <a:ext cx="5257800" cy="2331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650" b="0">
                <a:solidFill>
                  <a:srgbClr val="F5F2EC"/>
                </a:solidFill>
                <a:latin typeface="Inter"/>
              </a:rPr>
              <a:t>Ele responde. Mas cada conversa recomeça, você reexplica o negócio e ainda transforma a resposta em trabalho na mão.</a:t>
            </a:r>
          </a:p>
        </p:txBody>
      </p:sp>
      <p:pic>
        <p:nvPicPr>
          <p:cNvPr id="8" name="Picture 7" descr="image41.png"/>
          <p:cNvPicPr>
            <a:picLocks noChangeAspect="1"/>
          </p:cNvPicPr>
          <p:nvPr/>
        </p:nvPicPr>
        <p:blipFill>
          <a:blip r:embed="rId2"/>
          <a:srcRect l="18698" r="18698"/>
          <a:stretch>
            <a:fillRect/>
          </a:stretch>
        </p:blipFill>
        <p:spPr>
          <a:xfrm>
            <a:off x="6537960" y="1005840"/>
            <a:ext cx="2395728" cy="5102352"/>
          </a:xfrm>
          <a:prstGeom prst="rect">
            <a:avLst/>
          </a:prstGeom>
        </p:spPr>
      </p:pic>
      <p:pic>
        <p:nvPicPr>
          <p:cNvPr id="9" name="Picture 8" descr="image45.png"/>
          <p:cNvPicPr>
            <a:picLocks noChangeAspect="1"/>
          </p:cNvPicPr>
          <p:nvPr/>
        </p:nvPicPr>
        <p:blipFill>
          <a:blip r:embed="rId3"/>
          <a:srcRect l="18698" r="18698"/>
          <a:stretch>
            <a:fillRect/>
          </a:stretch>
        </p:blipFill>
        <p:spPr>
          <a:xfrm>
            <a:off x="9089136" y="1005840"/>
            <a:ext cx="2395728" cy="5102352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EQUATION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DIAGNÓSTICO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960120"/>
            <a:ext cx="1083564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500" b="1">
                <a:solidFill>
                  <a:srgbClr val="F5F2EC"/>
                </a:solidFill>
                <a:latin typeface="Inter"/>
              </a:rPr>
              <a:t>O CUSTO ESCONDIDO DA IA </a:t>
            </a:r>
            <a:r>
              <a:rPr sz="3500" b="1">
                <a:solidFill>
                  <a:srgbClr val="4ADE80"/>
                </a:solidFill>
                <a:latin typeface="Inter"/>
              </a:rPr>
              <a:t>SEM CONTEXTO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2907792"/>
            <a:ext cx="10469880" cy="12984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92000"/>
              </a:lnSpc>
            </a:pPr>
            <a:r>
              <a:rPr sz="2300" b="1">
                <a:solidFill>
                  <a:srgbClr val="4ADE80"/>
                </a:solidFill>
                <a:latin typeface="JetBrains Mono"/>
              </a:rPr>
              <a:t>Tempo gasto reconstruindo contexto + revisão extra + risco de decidir com uma resposta convincente, mas errada. A conta depende do teu volume e do teu processo.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5980176"/>
            <a:ext cx="102412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760" b="0">
                <a:solidFill>
                  <a:srgbClr val="8A8580"/>
                </a:solidFill>
                <a:latin typeface="JetBrains Mono"/>
              </a:rPr>
              <a:t>Recuperação do slide 47 do acervo de 140 páginas.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COLLAGE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DIAGNÓSTICO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24128"/>
            <a:ext cx="544068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000" b="1">
                <a:solidFill>
                  <a:srgbClr val="F5F2EC"/>
                </a:solidFill>
                <a:latin typeface="Inter"/>
              </a:rPr>
              <a:t>ARMADILHA 2: FERRAMENTAS </a:t>
            </a:r>
            <a:r>
              <a:rPr sz="3000" b="1">
                <a:solidFill>
                  <a:srgbClr val="4ADE80"/>
                </a:solidFill>
                <a:latin typeface="Inter"/>
              </a:rPr>
              <a:t>EMPILHADAS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337560"/>
            <a:ext cx="5257800" cy="2331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650" b="0">
                <a:solidFill>
                  <a:srgbClr val="F5F2EC"/>
                </a:solidFill>
                <a:latin typeface="Inter"/>
              </a:rPr>
              <a:t>Informação descentralizada. Várias telas. Várias mensalidades. Curvas de aprendizado que não compartilham memória.</a:t>
            </a:r>
          </a:p>
        </p:txBody>
      </p:sp>
      <p:pic>
        <p:nvPicPr>
          <p:cNvPr id="8" name="Picture 7" descr="image38.jpg"/>
          <p:cNvPicPr>
            <a:picLocks noChangeAspect="1"/>
          </p:cNvPicPr>
          <p:nvPr/>
        </p:nvPicPr>
        <p:blipFill>
          <a:blip r:embed="rId2"/>
          <a:srcRect l="18420" r="18420"/>
          <a:stretch>
            <a:fillRect/>
          </a:stretch>
        </p:blipFill>
        <p:spPr>
          <a:xfrm>
            <a:off x="6720840" y="1024128"/>
            <a:ext cx="4809744" cy="50749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492240" y="1024128"/>
            <a:ext cx="22860" cy="507492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COLLAGE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DIAGNÓSTICO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24128"/>
            <a:ext cx="544068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000" b="1">
                <a:solidFill>
                  <a:srgbClr val="F5F2EC"/>
                </a:solidFill>
                <a:latin typeface="Inter"/>
              </a:rPr>
              <a:t>ARMADILHA 3: </a:t>
            </a:r>
            <a:r>
              <a:rPr sz="3000" b="1">
                <a:solidFill>
                  <a:srgbClr val="4ADE80"/>
                </a:solidFill>
                <a:latin typeface="Inter"/>
              </a:rPr>
              <a:t>TERCEIRIZAR TUDO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337560"/>
            <a:ext cx="5257800" cy="2331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650" b="0">
                <a:solidFill>
                  <a:srgbClr val="F5F2EC"/>
                </a:solidFill>
                <a:latin typeface="Inter"/>
              </a:rPr>
              <a:t>Cada fornecedor recebe um pedaço do contexto. O dono continua coordenando a fila e juntando as entregas no final.</a:t>
            </a:r>
          </a:p>
        </p:txBody>
      </p:sp>
      <p:pic>
        <p:nvPicPr>
          <p:cNvPr id="8" name="Picture 7" descr="image39.png"/>
          <p:cNvPicPr>
            <a:picLocks noChangeAspect="1"/>
          </p:cNvPicPr>
          <p:nvPr/>
        </p:nvPicPr>
        <p:blipFill>
          <a:blip r:embed="rId2"/>
          <a:srcRect l="41936" r="41936"/>
          <a:stretch>
            <a:fillRect/>
          </a:stretch>
        </p:blipFill>
        <p:spPr>
          <a:xfrm>
            <a:off x="6537960" y="1005840"/>
            <a:ext cx="2395728" cy="5102352"/>
          </a:xfrm>
          <a:prstGeom prst="rect">
            <a:avLst/>
          </a:prstGeom>
        </p:spPr>
      </p:pic>
      <p:pic>
        <p:nvPicPr>
          <p:cNvPr id="9" name="Picture 8" descr="image40.png"/>
          <p:cNvPicPr>
            <a:picLocks noChangeAspect="1"/>
          </p:cNvPicPr>
          <p:nvPr/>
        </p:nvPicPr>
        <p:blipFill>
          <a:blip r:embed="rId3"/>
          <a:srcRect l="45675" r="45675"/>
          <a:stretch>
            <a:fillRect/>
          </a:stretch>
        </p:blipFill>
        <p:spPr>
          <a:xfrm>
            <a:off x="9089136" y="1005840"/>
            <a:ext cx="2395728" cy="5102352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COLLAGE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DIAGNÓSTICO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24128"/>
            <a:ext cx="544068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000" b="1">
                <a:solidFill>
                  <a:srgbClr val="F5F2EC"/>
                </a:solidFill>
                <a:latin typeface="Inter"/>
              </a:rPr>
              <a:t>ARMADILHA 4: CONTRATAR PARA </a:t>
            </a:r>
            <a:r>
              <a:rPr sz="3000" b="1">
                <a:solidFill>
                  <a:srgbClr val="4ADE80"/>
                </a:solidFill>
                <a:latin typeface="Inter"/>
              </a:rPr>
              <a:t>TODO GAP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337560"/>
            <a:ext cx="5257800" cy="2331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650" b="0">
                <a:solidFill>
                  <a:srgbClr val="F5F2EC"/>
                </a:solidFill>
                <a:latin typeface="Inter"/>
              </a:rPr>
              <a:t>Antes de abrir outra vaga para uma tarefa digital, delimite o trabalho, teste o que o agente pode preparar e preserve decisão humana onde o risco exige.</a:t>
            </a:r>
          </a:p>
        </p:txBody>
      </p:sp>
      <p:pic>
        <p:nvPicPr>
          <p:cNvPr id="8" name="Picture 7" descr="image46.png"/>
          <p:cNvPicPr>
            <a:picLocks noChangeAspect="1"/>
          </p:cNvPicPr>
          <p:nvPr/>
        </p:nvPicPr>
        <p:blipFill>
          <a:blip r:embed="rId2"/>
          <a:srcRect l="18383" r="18383"/>
          <a:stretch>
            <a:fillRect/>
          </a:stretch>
        </p:blipFill>
        <p:spPr>
          <a:xfrm>
            <a:off x="6720840" y="1024128"/>
            <a:ext cx="4809744" cy="50749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492240" y="1024128"/>
            <a:ext cx="22860" cy="507492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STATEMENT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DIAGNÓSTICO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143000"/>
            <a:ext cx="10789920" cy="2514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4300" b="1">
                <a:solidFill>
                  <a:srgbClr val="F5F2EC"/>
                </a:solidFill>
                <a:latin typeface="Inter"/>
              </a:rPr>
              <a:t>CRESCER É SIMPLES. </a:t>
            </a:r>
            <a:r>
              <a:rPr sz="4300" b="1">
                <a:solidFill>
                  <a:srgbClr val="4ADE80"/>
                </a:solidFill>
                <a:latin typeface="Inter"/>
              </a:rPr>
              <a:t>EXECUTAR</a:t>
            </a:r>
            <a:r>
              <a:rPr sz="4300" b="1">
                <a:solidFill>
                  <a:srgbClr val="F5F2EC"/>
                </a:solidFill>
                <a:latin typeface="Inter"/>
              </a:rPr>
              <a:t> É DIFÍCIL.</a:t>
            </a:r>
          </a:p>
        </p:txBody>
      </p:sp>
      <p:sp>
        <p:nvSpPr>
          <p:cNvPr id="7" name="Rectangle 6"/>
          <p:cNvSpPr/>
          <p:nvPr/>
        </p:nvSpPr>
        <p:spPr>
          <a:xfrm>
            <a:off x="658368" y="4041648"/>
            <a:ext cx="1097280" cy="27432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4434840"/>
            <a:ext cx="9921240" cy="1234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900" b="0">
                <a:solidFill>
                  <a:srgbClr val="F5F2EC"/>
                </a:solidFill>
                <a:latin typeface="Inter"/>
              </a:rPr>
              <a:t>Mais trabalho útil precisa chegar ao mercado sem transformar o dono no fio que conecta tudo.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COLLAGE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DIAGNÓSTICO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24128"/>
            <a:ext cx="544068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000" b="1">
                <a:solidFill>
                  <a:srgbClr val="F5F2EC"/>
                </a:solidFill>
                <a:latin typeface="Inter"/>
              </a:rPr>
              <a:t>ESFORÇO NÃO COMPENSA </a:t>
            </a:r>
            <a:r>
              <a:rPr sz="3000" b="1">
                <a:solidFill>
                  <a:srgbClr val="4ADE80"/>
                </a:solidFill>
                <a:latin typeface="Inter"/>
              </a:rPr>
              <a:t>CONTEXTO PERDIDO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337560"/>
            <a:ext cx="5257800" cy="2331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650" b="0">
                <a:solidFill>
                  <a:srgbClr val="F5F2EC"/>
                </a:solidFill>
                <a:latin typeface="Inter"/>
              </a:rPr>
              <a:t>Uma operação fragmentada devolve cada pendência para o dono.</a:t>
            </a:r>
          </a:p>
        </p:txBody>
      </p:sp>
      <p:pic>
        <p:nvPicPr>
          <p:cNvPr id="8" name="Picture 7" descr="image64.png"/>
          <p:cNvPicPr>
            <a:picLocks noChangeAspect="1"/>
          </p:cNvPicPr>
          <p:nvPr/>
        </p:nvPicPr>
        <p:blipFill>
          <a:blip r:embed="rId2"/>
          <a:srcRect l="23361" r="23361"/>
          <a:stretch>
            <a:fillRect/>
          </a:stretch>
        </p:blipFill>
        <p:spPr>
          <a:xfrm>
            <a:off x="6720840" y="1024128"/>
            <a:ext cx="4809744" cy="50749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492240" y="1024128"/>
            <a:ext cx="22860" cy="507492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COLLAGE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DIAGNÓSTICO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24128"/>
            <a:ext cx="544068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000" b="1">
                <a:solidFill>
                  <a:srgbClr val="F5F2EC"/>
                </a:solidFill>
                <a:latin typeface="Inter"/>
              </a:rPr>
              <a:t>POR QUE EU CRIEI ISSO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337560"/>
            <a:ext cx="5257800" cy="2331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650" b="0">
                <a:solidFill>
                  <a:srgbClr val="F5F2EC"/>
                </a:solidFill>
                <a:latin typeface="Inter"/>
              </a:rPr>
              <a:t>Eu precisava de capacidade operacional sem perder o contexto, a voz e o critério do negócio.</a:t>
            </a:r>
          </a:p>
        </p:txBody>
      </p:sp>
      <p:pic>
        <p:nvPicPr>
          <p:cNvPr id="8" name="Picture 7" descr="image65.jpg"/>
          <p:cNvPicPr>
            <a:picLocks noChangeAspect="1"/>
          </p:cNvPicPr>
          <p:nvPr/>
        </p:nvPicPr>
        <p:blipFill>
          <a:blip r:embed="rId2"/>
          <a:srcRect l="16163" r="16163"/>
          <a:stretch>
            <a:fillRect/>
          </a:stretch>
        </p:blipFill>
        <p:spPr>
          <a:xfrm>
            <a:off x="6446520" y="960120"/>
            <a:ext cx="2395728" cy="2359152"/>
          </a:xfrm>
          <a:prstGeom prst="rect">
            <a:avLst/>
          </a:prstGeom>
        </p:spPr>
      </p:pic>
      <p:pic>
        <p:nvPicPr>
          <p:cNvPr id="9" name="Picture 8" descr="image44.jpg"/>
          <p:cNvPicPr>
            <a:picLocks noChangeAspect="1"/>
          </p:cNvPicPr>
          <p:nvPr/>
        </p:nvPicPr>
        <p:blipFill>
          <a:blip r:embed="rId3"/>
          <a:srcRect t="13073" b="13073"/>
          <a:stretch>
            <a:fillRect/>
          </a:stretch>
        </p:blipFill>
        <p:spPr>
          <a:xfrm>
            <a:off x="9070848" y="960120"/>
            <a:ext cx="2395728" cy="2359152"/>
          </a:xfrm>
          <a:prstGeom prst="rect">
            <a:avLst/>
          </a:prstGeom>
        </p:spPr>
      </p:pic>
      <p:pic>
        <p:nvPicPr>
          <p:cNvPr id="10" name="Picture 9" descr="image66.jpg"/>
          <p:cNvPicPr>
            <a:picLocks noChangeAspect="1"/>
          </p:cNvPicPr>
          <p:nvPr/>
        </p:nvPicPr>
        <p:blipFill>
          <a:blip r:embed="rId4"/>
          <a:srcRect t="17193" b="17193"/>
          <a:stretch>
            <a:fillRect/>
          </a:stretch>
        </p:blipFill>
        <p:spPr>
          <a:xfrm>
            <a:off x="6446520" y="3584448"/>
            <a:ext cx="2395728" cy="235915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SPLIT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ABERTURA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143000"/>
            <a:ext cx="10789920" cy="2514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4300" b="1">
                <a:solidFill>
                  <a:srgbClr val="F5F2EC"/>
                </a:solidFill>
                <a:latin typeface="Inter"/>
              </a:rPr>
              <a:t>ISSO É PRA QUEM VENDE OU QUER VENDER PELA INTERNET</a:t>
            </a:r>
          </a:p>
        </p:txBody>
      </p:sp>
      <p:sp>
        <p:nvSpPr>
          <p:cNvPr id="7" name="Rectangle 6"/>
          <p:cNvSpPr/>
          <p:nvPr/>
        </p:nvSpPr>
        <p:spPr>
          <a:xfrm>
            <a:off x="658368" y="4041648"/>
            <a:ext cx="1097280" cy="27432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4434840"/>
            <a:ext cx="9921240" cy="1234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900" b="0">
                <a:solidFill>
                  <a:srgbClr val="F5F2EC"/>
                </a:solidFill>
                <a:latin typeface="Inter"/>
              </a:rPr>
              <a:t>Produto, serviço, consultoria, agência, comércio ou operação profissional. O corte é simples: existe uma venda para colocar no mercado e trabalho digital para executar.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COLLAGE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DIAGNÓSTICO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24128"/>
            <a:ext cx="544068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000" b="1">
                <a:solidFill>
                  <a:srgbClr val="F5F2EC"/>
                </a:solidFill>
                <a:latin typeface="Inter"/>
              </a:rPr>
              <a:t>EU PRECISAVA DE </a:t>
            </a:r>
            <a:r>
              <a:rPr sz="3000" b="1">
                <a:solidFill>
                  <a:srgbClr val="4ADE80"/>
                </a:solidFill>
                <a:latin typeface="Inter"/>
              </a:rPr>
              <a:t>MAIS TEMPO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337560"/>
            <a:ext cx="5257800" cy="2331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650" b="0">
                <a:solidFill>
                  <a:srgbClr val="F5F2EC"/>
                </a:solidFill>
                <a:latin typeface="Inter"/>
              </a:rPr>
              <a:t>Não para trabalhar mais. Para decidir, vender, acompanhar a família e escolher o que merece minha atenção.</a:t>
            </a:r>
          </a:p>
        </p:txBody>
      </p:sp>
      <p:pic>
        <p:nvPicPr>
          <p:cNvPr id="8" name="Picture 7" descr="image42.jpg"/>
          <p:cNvPicPr>
            <a:picLocks noChangeAspect="1"/>
          </p:cNvPicPr>
          <p:nvPr/>
        </p:nvPicPr>
        <p:blipFill>
          <a:blip r:embed="rId2"/>
          <a:srcRect t="13073" b="13073"/>
          <a:stretch>
            <a:fillRect/>
          </a:stretch>
        </p:blipFill>
        <p:spPr>
          <a:xfrm>
            <a:off x="6446520" y="960120"/>
            <a:ext cx="2395728" cy="2359152"/>
          </a:xfrm>
          <a:prstGeom prst="rect">
            <a:avLst/>
          </a:prstGeom>
        </p:spPr>
      </p:pic>
      <p:pic>
        <p:nvPicPr>
          <p:cNvPr id="9" name="Picture 8" descr="image47.jpg"/>
          <p:cNvPicPr>
            <a:picLocks noChangeAspect="1"/>
          </p:cNvPicPr>
          <p:nvPr/>
        </p:nvPicPr>
        <p:blipFill>
          <a:blip r:embed="rId3"/>
          <a:srcRect t="13073" b="13073"/>
          <a:stretch>
            <a:fillRect/>
          </a:stretch>
        </p:blipFill>
        <p:spPr>
          <a:xfrm>
            <a:off x="9070848" y="960120"/>
            <a:ext cx="2395728" cy="2359152"/>
          </a:xfrm>
          <a:prstGeom prst="rect">
            <a:avLst/>
          </a:prstGeom>
        </p:spPr>
      </p:pic>
      <p:pic>
        <p:nvPicPr>
          <p:cNvPr id="10" name="Picture 9" descr="image53.png"/>
          <p:cNvPicPr>
            <a:picLocks noChangeAspect="1"/>
          </p:cNvPicPr>
          <p:nvPr/>
        </p:nvPicPr>
        <p:blipFill>
          <a:blip r:embed="rId4"/>
          <a:srcRect t="13073" b="13073"/>
          <a:stretch>
            <a:fillRect/>
          </a:stretch>
        </p:blipFill>
        <p:spPr>
          <a:xfrm>
            <a:off x="6446520" y="3584448"/>
            <a:ext cx="2395728" cy="2359152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SPLIT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DIAGNÓSTICO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24128"/>
            <a:ext cx="544068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000" b="1">
                <a:solidFill>
                  <a:srgbClr val="F5F2EC"/>
                </a:solidFill>
                <a:latin typeface="Inter"/>
              </a:rPr>
              <a:t>EU QUERIA </a:t>
            </a:r>
            <a:r>
              <a:rPr sz="3000" b="1">
                <a:solidFill>
                  <a:srgbClr val="4ADE80"/>
                </a:solidFill>
                <a:latin typeface="Inter"/>
              </a:rPr>
              <a:t>VOLTAR A DECIDIR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337560"/>
            <a:ext cx="5257800" cy="2331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650" b="0">
                <a:solidFill>
                  <a:srgbClr val="F5F2EC"/>
                </a:solidFill>
                <a:latin typeface="Inter"/>
              </a:rPr>
              <a:t>A intenção era simples: parar de coordenar cada detalhe e receber de volta apenas o que exige julgamento.</a:t>
            </a:r>
          </a:p>
        </p:txBody>
      </p:sp>
      <p:pic>
        <p:nvPicPr>
          <p:cNvPr id="8" name="Picture 7" descr="image62.png"/>
          <p:cNvPicPr>
            <a:picLocks noChangeAspect="1"/>
          </p:cNvPicPr>
          <p:nvPr/>
        </p:nvPicPr>
        <p:blipFill>
          <a:blip r:embed="rId2"/>
          <a:srcRect l="21280" r="21280"/>
          <a:stretch>
            <a:fillRect/>
          </a:stretch>
        </p:blipFill>
        <p:spPr>
          <a:xfrm>
            <a:off x="6720840" y="1024128"/>
            <a:ext cx="4809744" cy="50749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492240" y="1024128"/>
            <a:ext cx="22860" cy="507492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LIST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MECANISMO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24128"/>
            <a:ext cx="544068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000" b="1">
                <a:solidFill>
                  <a:srgbClr val="F5F2EC"/>
                </a:solidFill>
                <a:latin typeface="Inter"/>
              </a:rPr>
              <a:t>O AGENTE PRECISAVA CUMPRIR </a:t>
            </a:r>
            <a:r>
              <a:rPr sz="3000" b="1">
                <a:solidFill>
                  <a:srgbClr val="4ADE80"/>
                </a:solidFill>
                <a:latin typeface="Inter"/>
              </a:rPr>
              <a:t>CINCO CONDIÇÕES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337560"/>
            <a:ext cx="5257800" cy="2331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650" b="0">
                <a:solidFill>
                  <a:srgbClr val="F5F2EC"/>
                </a:solidFill>
                <a:latin typeface="Inter"/>
              </a:rPr>
              <a:t>1. Funcionar sem prender o dono ao computador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650" b="0">
                <a:solidFill>
                  <a:srgbClr val="8A8580"/>
                </a:solidFill>
                <a:latin typeface="Inter"/>
              </a:rPr>
              <a:t>2. Conhecer a empresa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650" b="0">
                <a:solidFill>
                  <a:srgbClr val="F5F2EC"/>
                </a:solidFill>
                <a:latin typeface="Inter"/>
              </a:rPr>
              <a:t>3. Executar tarefas, não apenas responder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650" b="0">
                <a:solidFill>
                  <a:srgbClr val="8A8580"/>
                </a:solidFill>
                <a:latin typeface="Inter"/>
              </a:rPr>
              <a:t>4. Usar ferramentas autorizadas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650" b="0">
                <a:solidFill>
                  <a:srgbClr val="F5F2EC"/>
                </a:solidFill>
                <a:latin typeface="Inter"/>
              </a:rPr>
              <a:t>5. Devolver trabalho pronto para revisão</a:t>
            </a:r>
          </a:p>
        </p:txBody>
      </p:sp>
      <p:pic>
        <p:nvPicPr>
          <p:cNvPr id="8" name="Picture 7" descr="image49.png"/>
          <p:cNvPicPr>
            <a:picLocks noChangeAspect="1"/>
          </p:cNvPicPr>
          <p:nvPr/>
        </p:nvPicPr>
        <p:blipFill>
          <a:blip r:embed="rId2"/>
          <a:srcRect t="5998" b="5998"/>
          <a:stretch>
            <a:fillRect/>
          </a:stretch>
        </p:blipFill>
        <p:spPr>
          <a:xfrm>
            <a:off x="6720840" y="1024128"/>
            <a:ext cx="4809744" cy="50749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492240" y="1024128"/>
            <a:ext cx="22860" cy="507492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STATEMENT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MECANISMO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143000"/>
            <a:ext cx="10789920" cy="2514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4300" b="1">
                <a:solidFill>
                  <a:srgbClr val="F5F2EC"/>
                </a:solidFill>
                <a:latin typeface="Inter"/>
              </a:rPr>
              <a:t>EU TESTEI ISSO </a:t>
            </a:r>
            <a:r>
              <a:rPr sz="4300" b="1">
                <a:solidFill>
                  <a:srgbClr val="4ADE80"/>
                </a:solidFill>
                <a:latin typeface="Inter"/>
              </a:rPr>
              <a:t>DENTRO DA OPERAÇÃO</a:t>
            </a:r>
          </a:p>
        </p:txBody>
      </p:sp>
      <p:sp>
        <p:nvSpPr>
          <p:cNvPr id="7" name="Rectangle 6"/>
          <p:cNvSpPr/>
          <p:nvPr/>
        </p:nvSpPr>
        <p:spPr>
          <a:xfrm>
            <a:off x="658368" y="4041648"/>
            <a:ext cx="1097280" cy="27432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4434840"/>
            <a:ext cx="9921240" cy="1234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900" b="0">
                <a:solidFill>
                  <a:srgbClr val="F5F2EC"/>
                </a:solidFill>
                <a:latin typeface="Inter"/>
              </a:rPr>
              <a:t>Sem ser programador, fui ligando contexto, habilidades, ferramentas, checkpoints e revisão até o agente conseguir produzir entregas utilizáveis.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STATEMENT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MECANISMO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143000"/>
            <a:ext cx="10789920" cy="2514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4300" b="1">
                <a:solidFill>
                  <a:srgbClr val="F5F2EC"/>
                </a:solidFill>
                <a:latin typeface="Inter"/>
              </a:rPr>
              <a:t>O CAMPO GANHOU UM NOME: </a:t>
            </a:r>
            <a:r>
              <a:rPr sz="4300" b="1">
                <a:solidFill>
                  <a:srgbClr val="4ADE80"/>
                </a:solidFill>
                <a:latin typeface="Inter"/>
              </a:rPr>
              <a:t>ENGENHARIA DE CONTEXTO</a:t>
            </a:r>
          </a:p>
        </p:txBody>
      </p:sp>
      <p:sp>
        <p:nvSpPr>
          <p:cNvPr id="7" name="Rectangle 6"/>
          <p:cNvSpPr/>
          <p:nvPr/>
        </p:nvSpPr>
        <p:spPr>
          <a:xfrm>
            <a:off x="658368" y="4041648"/>
            <a:ext cx="1097280" cy="27432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4434840"/>
            <a:ext cx="9921240" cy="1234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900" b="0">
                <a:solidFill>
                  <a:srgbClr val="F5F2EC"/>
                </a:solidFill>
                <a:latin typeface="Inter"/>
              </a:rPr>
              <a:t>Em junho de 2025, Andrej Karpathy ajudou a popularizar a ideia: preencher a janela de contexto com a informação certa para a tarefa certa.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SPLIT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MECANISMO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24128"/>
            <a:ext cx="544068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000" b="1">
                <a:solidFill>
                  <a:srgbClr val="F5F2EC"/>
                </a:solidFill>
                <a:latin typeface="Inter"/>
              </a:rPr>
              <a:t>CONTEXTO CERTO. NA HORA CERTA. PARA A </a:t>
            </a:r>
            <a:r>
              <a:rPr sz="3000" b="1">
                <a:solidFill>
                  <a:srgbClr val="4ADE80"/>
                </a:solidFill>
                <a:latin typeface="Inter"/>
              </a:rPr>
              <a:t>TAREFA CERTA</a:t>
            </a:r>
            <a:r>
              <a:rPr sz="3000" b="1">
                <a:solidFill>
                  <a:srgbClr val="F5F2EC"/>
                </a:solidFill>
                <a:latin typeface="Inter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337560"/>
            <a:ext cx="5257800" cy="2331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650" b="0">
                <a:solidFill>
                  <a:srgbClr val="F5F2EC"/>
                </a:solidFill>
                <a:latin typeface="Inter"/>
              </a:rPr>
              <a:t>A fonte original de Karpathy está preservada nesta tela. A tecnologia só melhora quando recebe contexto, limite e condição de pronto.</a:t>
            </a:r>
          </a:p>
        </p:txBody>
      </p:sp>
      <p:pic>
        <p:nvPicPr>
          <p:cNvPr id="8" name="Picture 7" descr="image50.jpg"/>
          <p:cNvPicPr>
            <a:picLocks noChangeAspect="1"/>
          </p:cNvPicPr>
          <p:nvPr/>
        </p:nvPicPr>
        <p:blipFill>
          <a:blip r:embed="rId2"/>
          <a:srcRect l="37466" r="37466"/>
          <a:stretch>
            <a:fillRect/>
          </a:stretch>
        </p:blipFill>
        <p:spPr>
          <a:xfrm>
            <a:off x="6720840" y="1024128"/>
            <a:ext cx="4809744" cy="50749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492240" y="1024128"/>
            <a:ext cx="22860" cy="507492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STATEMENT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MECANISMO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143000"/>
            <a:ext cx="10789920" cy="2514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4300" b="1">
                <a:solidFill>
                  <a:srgbClr val="F5F2EC"/>
                </a:solidFill>
                <a:latin typeface="Inter"/>
              </a:rPr>
              <a:t>A </a:t>
            </a:r>
            <a:r>
              <a:rPr sz="4300" b="1">
                <a:solidFill>
                  <a:srgbClr val="4ADE80"/>
                </a:solidFill>
                <a:latin typeface="Inter"/>
              </a:rPr>
              <a:t>ARQUITETURA</a:t>
            </a:r>
            <a:r>
              <a:rPr sz="4300" b="1">
                <a:solidFill>
                  <a:srgbClr val="F5F2EC"/>
                </a:solidFill>
                <a:latin typeface="Inter"/>
              </a:rPr>
              <a:t> EM VOLTA DA FERRAMENTA</a:t>
            </a:r>
          </a:p>
        </p:txBody>
      </p:sp>
      <p:sp>
        <p:nvSpPr>
          <p:cNvPr id="7" name="Rectangle 6"/>
          <p:cNvSpPr/>
          <p:nvPr/>
        </p:nvSpPr>
        <p:spPr>
          <a:xfrm>
            <a:off x="658368" y="4041648"/>
            <a:ext cx="1097280" cy="27432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4434840"/>
            <a:ext cx="9921240" cy="1234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900" b="0">
                <a:solidFill>
                  <a:srgbClr val="F5F2EC"/>
                </a:solidFill>
                <a:latin typeface="Inter"/>
              </a:rPr>
              <a:t>O modelo pode mudar. O contexto, as habilidades e a forma de trabalhar ficam na empresa.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FLOW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MECANISMO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960120"/>
            <a:ext cx="1083564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500" b="1">
                <a:solidFill>
                  <a:srgbClr val="F5F2EC"/>
                </a:solidFill>
                <a:latin typeface="Inter"/>
              </a:rPr>
              <a:t>UM ÚNICO SÓCIO IA. </a:t>
            </a:r>
            <a:r>
              <a:rPr sz="3500" b="1">
                <a:solidFill>
                  <a:srgbClr val="4ADE80"/>
                </a:solidFill>
                <a:latin typeface="Inter"/>
              </a:rPr>
              <a:t>TRÊS CAMADAS</a:t>
            </a:r>
            <a:r>
              <a:rPr sz="3500" b="1">
                <a:solidFill>
                  <a:srgbClr val="F5F2EC"/>
                </a:solidFill>
                <a:latin typeface="Inter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0120" y="2852928"/>
            <a:ext cx="10058400" cy="2606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800" b="0">
                <a:solidFill>
                  <a:srgbClr val="F5F2EC"/>
                </a:solidFill>
                <a:latin typeface="Inter"/>
              </a:rPr>
              <a:t>— BRAIN: o que ele sabe.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800" b="0">
                <a:solidFill>
                  <a:srgbClr val="8A8580"/>
                </a:solidFill>
                <a:latin typeface="Inter"/>
              </a:rPr>
              <a:t>— SKILLS: o que ele sabe fazer.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800" b="0">
                <a:solidFill>
                  <a:srgbClr val="F5F2EC"/>
                </a:solidFill>
                <a:latin typeface="Inter"/>
              </a:rPr>
              <a:t>— ORQUESTRAÇÃO: como transforma objetivo em sequência, execução e conferência.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GRID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MECANISMO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896112"/>
            <a:ext cx="10835640" cy="1417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400" b="1">
                <a:solidFill>
                  <a:srgbClr val="F5F2EC"/>
                </a:solidFill>
                <a:latin typeface="Inter"/>
              </a:rPr>
              <a:t>BRAIN: O CONTEXTO QUE </a:t>
            </a:r>
            <a:r>
              <a:rPr sz="3400" b="1">
                <a:solidFill>
                  <a:srgbClr val="4ADE80"/>
                </a:solidFill>
                <a:latin typeface="Inter"/>
              </a:rPr>
              <a:t>NÃO RECOMEÇA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" y="2395728"/>
            <a:ext cx="10332720" cy="35478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700" b="0">
                <a:solidFill>
                  <a:srgbClr val="F5F2EC"/>
                </a:solidFill>
                <a:latin typeface="Inter"/>
              </a:rPr>
              <a:t>Empresa, público, oferta, voz, provas, processos, números, restrições e decisões. Ele chega sabendo a casa.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COMPARISON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MECANISMO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960120"/>
            <a:ext cx="1083564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500" b="1">
                <a:solidFill>
                  <a:srgbClr val="F5F2EC"/>
                </a:solidFill>
                <a:latin typeface="Inter"/>
              </a:rPr>
              <a:t>O CHAT PERGUNTA. O SÓCIO IA </a:t>
            </a:r>
            <a:r>
              <a:rPr sz="3500" b="1">
                <a:solidFill>
                  <a:srgbClr val="4ADE80"/>
                </a:solidFill>
                <a:latin typeface="Inter"/>
              </a:rPr>
              <a:t>RECUPERA O CONTEXTO</a:t>
            </a:r>
            <a:r>
              <a:rPr sz="3500" b="1">
                <a:solidFill>
                  <a:srgbClr val="F5F2EC"/>
                </a:solidFill>
                <a:latin typeface="Inter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0120" y="2852928"/>
            <a:ext cx="10058400" cy="2606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800" b="0">
                <a:solidFill>
                  <a:srgbClr val="F5F2EC"/>
                </a:solidFill>
                <a:latin typeface="Inter"/>
              </a:rPr>
              <a:t>A diferença aparece quando uma nova ordem já encontra decisões, fontes e padrões do teu negócio.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LIST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ABERTURA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896112"/>
            <a:ext cx="10835640" cy="1417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400" b="1">
                <a:solidFill>
                  <a:srgbClr val="4ADE80"/>
                </a:solidFill>
                <a:latin typeface="Inter"/>
              </a:rPr>
              <a:t>DOIS COMBINADOS</a:t>
            </a:r>
            <a:r>
              <a:rPr sz="3400" b="1">
                <a:solidFill>
                  <a:srgbClr val="F5F2EC"/>
                </a:solidFill>
                <a:latin typeface="Inter"/>
              </a:rPr>
              <a:t> ANTES DE COMEÇAR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" y="2395728"/>
            <a:ext cx="10332720" cy="35478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F5F2EC"/>
                </a:solidFill>
                <a:latin typeface="Inter"/>
              </a:rPr>
              <a:t>1. No final eu vou te mostrar um próximo passo. Esse é o meu marketing e eu não vou esconder.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8A8580"/>
                </a:solidFill>
                <a:latin typeface="Inter"/>
              </a:rPr>
              <a:t>2. Até o fim, eu vou mostrar trabalho real antes de explicar tecnologia.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GRID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MECANISMO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896112"/>
            <a:ext cx="10835640" cy="1417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400" b="1">
                <a:solidFill>
                  <a:srgbClr val="F5F2EC"/>
                </a:solidFill>
                <a:latin typeface="Inter"/>
              </a:rPr>
              <a:t>SKILLS: HABILIDADES QUE </a:t>
            </a:r>
            <a:r>
              <a:rPr sz="3400" b="1">
                <a:solidFill>
                  <a:srgbClr val="4ADE80"/>
                </a:solidFill>
                <a:latin typeface="Inter"/>
              </a:rPr>
              <a:t>TERMINAM EM ENTREGA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" y="2395728"/>
            <a:ext cx="10332720" cy="35478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700" b="0">
                <a:solidFill>
                  <a:srgbClr val="F5F2EC"/>
                </a:solidFill>
                <a:latin typeface="Inter"/>
              </a:rPr>
              <a:t>Página, conteúdo, análise, atendimento, follow-up, relatório, organização financeira e outras tarefas delimitadas.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STATEMENT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MECANISMO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143000"/>
            <a:ext cx="10789920" cy="2514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4300" b="1">
                <a:solidFill>
                  <a:srgbClr val="F5F2EC"/>
                </a:solidFill>
                <a:latin typeface="Inter"/>
              </a:rPr>
              <a:t>UMA SKILL. UMA TAREFA. UMA </a:t>
            </a:r>
            <a:r>
              <a:rPr sz="4300" b="1">
                <a:solidFill>
                  <a:srgbClr val="4ADE80"/>
                </a:solidFill>
                <a:latin typeface="Inter"/>
              </a:rPr>
              <a:t>CONDIÇÃO DE PRONTO</a:t>
            </a:r>
            <a:r>
              <a:rPr sz="4300" b="1">
                <a:solidFill>
                  <a:srgbClr val="F5F2EC"/>
                </a:solidFill>
                <a:latin typeface="Inter"/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658368" y="4041648"/>
            <a:ext cx="1097280" cy="27432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4434840"/>
            <a:ext cx="9921240" cy="1234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900" b="0">
                <a:solidFill>
                  <a:srgbClr val="F5F2EC"/>
                </a:solidFill>
                <a:latin typeface="Inter"/>
              </a:rPr>
              <a:t>A habilidade vale pelo arquivo, mensagem, página, análise ou fluxo que entrega para alguém usar.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STATEMENT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MECANISMO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143000"/>
            <a:ext cx="10789920" cy="2514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4300" b="1">
                <a:solidFill>
                  <a:srgbClr val="F5F2EC"/>
                </a:solidFill>
                <a:latin typeface="Inter"/>
              </a:rPr>
              <a:t>VOCÊ NÃO ESTUDA A SKILL. VOCÊ </a:t>
            </a:r>
            <a:r>
              <a:rPr sz="4300" b="1">
                <a:solidFill>
                  <a:srgbClr val="4ADE80"/>
                </a:solidFill>
                <a:latin typeface="Inter"/>
              </a:rPr>
              <a:t>DÁ A ORDEM</a:t>
            </a:r>
            <a:r>
              <a:rPr sz="4300" b="1">
                <a:solidFill>
                  <a:srgbClr val="F5F2EC"/>
                </a:solidFill>
                <a:latin typeface="Inter"/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658368" y="4041648"/>
            <a:ext cx="1097280" cy="27432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4434840"/>
            <a:ext cx="9921240" cy="1234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900" b="0">
                <a:solidFill>
                  <a:srgbClr val="F5F2EC"/>
                </a:solidFill>
                <a:latin typeface="Inter"/>
              </a:rPr>
              <a:t>O dono define objetivo, contexto, limite e o que precisa receber no final.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FLOW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MECANISMO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960120"/>
            <a:ext cx="1083564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500" b="1">
                <a:solidFill>
                  <a:srgbClr val="F5F2EC"/>
                </a:solidFill>
                <a:latin typeface="Inter"/>
              </a:rPr>
              <a:t>ORQUESTRAÇÃO: DO OBJETIVO </a:t>
            </a:r>
            <a:r>
              <a:rPr sz="3500" b="1">
                <a:solidFill>
                  <a:srgbClr val="4ADE80"/>
                </a:solidFill>
                <a:latin typeface="Inter"/>
              </a:rPr>
              <a:t>À CONFERÊNCIA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0120" y="2852928"/>
            <a:ext cx="10058400" cy="2606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800" b="0">
                <a:solidFill>
                  <a:srgbClr val="F5F2EC"/>
                </a:solidFill>
                <a:latin typeface="Inter"/>
              </a:rPr>
              <a:t>O agente recupera contexto, escolhe a habilidade, organiza a sequência, executa, testa e devolve a prova.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STATEMENT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MECANISMO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143000"/>
            <a:ext cx="10789920" cy="2514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4300" b="1">
                <a:solidFill>
                  <a:srgbClr val="F5F2EC"/>
                </a:solidFill>
                <a:latin typeface="Inter"/>
              </a:rPr>
              <a:t>SEM SEQUÊNCIA, É RUÍDO. COM SEQUÊNCIA, </a:t>
            </a:r>
            <a:r>
              <a:rPr sz="4300" b="1">
                <a:solidFill>
                  <a:srgbClr val="4ADE80"/>
                </a:solidFill>
                <a:latin typeface="Inter"/>
              </a:rPr>
              <a:t>VIRA TRABALHO</a:t>
            </a:r>
            <a:r>
              <a:rPr sz="4300" b="1">
                <a:solidFill>
                  <a:srgbClr val="F5F2EC"/>
                </a:solidFill>
                <a:latin typeface="Inter"/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658368" y="4041648"/>
            <a:ext cx="1097280" cy="27432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4434840"/>
            <a:ext cx="9921240" cy="1234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900" b="0">
                <a:solidFill>
                  <a:srgbClr val="F5F2EC"/>
                </a:solidFill>
                <a:latin typeface="Inter"/>
              </a:rPr>
              <a:t>A orquestração impede que dez respostas soltas pareçam uma operação.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COMPARISON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MECANISMO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960120"/>
            <a:ext cx="1083564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500" b="1">
                <a:solidFill>
                  <a:srgbClr val="F5F2EC"/>
                </a:solidFill>
                <a:latin typeface="Inter"/>
              </a:rPr>
              <a:t>AUTONOMIA É </a:t>
            </a:r>
            <a:r>
              <a:rPr sz="3500" b="1">
                <a:solidFill>
                  <a:srgbClr val="4ADE80"/>
                </a:solidFill>
                <a:latin typeface="Inter"/>
              </a:rPr>
              <a:t>GRADUADA</a:t>
            </a:r>
            <a:r>
              <a:rPr sz="3500" b="1">
                <a:solidFill>
                  <a:srgbClr val="F5F2EC"/>
                </a:solidFill>
                <a:latin typeface="Inter"/>
              </a:rPr>
              <a:t> PELO RISCO</a:t>
            </a:r>
          </a:p>
        </p:txBody>
      </p:sp>
      <p:sp>
        <p:nvSpPr>
          <p:cNvPr id="7" name="Rectangle 6"/>
          <p:cNvSpPr/>
          <p:nvPr/>
        </p:nvSpPr>
        <p:spPr>
          <a:xfrm>
            <a:off x="658368" y="2761488"/>
            <a:ext cx="5257800" cy="2606040"/>
          </a:xfrm>
          <a:prstGeom prst="rect">
            <a:avLst/>
          </a:prstGeom>
          <a:solidFill>
            <a:srgbClr val="000000"/>
          </a:solidFill>
          <a:ln w="10160">
            <a:solidFill>
              <a:srgbClr val="302F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78407" y="3081528"/>
            <a:ext cx="4617720" cy="187451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800" b="0">
                <a:solidFill>
                  <a:srgbClr val="F5F2EC"/>
                </a:solidFill>
                <a:latin typeface="Inter"/>
              </a:rPr>
              <a:t>PREPARA: o dono decide e envia.
EXECUTA COM APROVAÇÃO: o agente age depois do ok.</a:t>
            </a:r>
          </a:p>
        </p:txBody>
      </p:sp>
      <p:sp>
        <p:nvSpPr>
          <p:cNvPr id="9" name="Rectangle 8"/>
          <p:cNvSpPr/>
          <p:nvPr/>
        </p:nvSpPr>
        <p:spPr>
          <a:xfrm>
            <a:off x="6190488" y="2761488"/>
            <a:ext cx="5257800" cy="2606040"/>
          </a:xfrm>
          <a:prstGeom prst="rect">
            <a:avLst/>
          </a:prstGeom>
          <a:solidFill>
            <a:srgbClr val="000000"/>
          </a:solidFill>
          <a:ln w="10160">
            <a:solidFill>
              <a:srgbClr val="302F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10527" y="3081528"/>
            <a:ext cx="4617720" cy="187451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800" b="0">
                <a:solidFill>
                  <a:srgbClr val="4ADE80"/>
                </a:solidFill>
                <a:latin typeface="Inter"/>
              </a:rPr>
              <a:t>RECORRENTE: o agente roda e presta contas dentro de limites claros.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STATEMENT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MECANISMO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143000"/>
            <a:ext cx="10789920" cy="2514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4300" b="1">
                <a:solidFill>
                  <a:srgbClr val="F5F2EC"/>
                </a:solidFill>
                <a:latin typeface="Inter"/>
              </a:rPr>
              <a:t>A INTERFACE VIVE ONDE VOCÊ JÁ VIVE</a:t>
            </a:r>
          </a:p>
        </p:txBody>
      </p:sp>
      <p:sp>
        <p:nvSpPr>
          <p:cNvPr id="7" name="Rectangle 6"/>
          <p:cNvSpPr/>
          <p:nvPr/>
        </p:nvSpPr>
        <p:spPr>
          <a:xfrm>
            <a:off x="658368" y="4041648"/>
            <a:ext cx="1097280" cy="27432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4434840"/>
            <a:ext cx="9921240" cy="1234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900" b="0">
                <a:solidFill>
                  <a:srgbClr val="F5F2EC"/>
                </a:solidFill>
                <a:latin typeface="Inter"/>
              </a:rPr>
              <a:t>Celular, tablet ou computador. O mesmo agente, o mesmo contexto e as mesmas regras.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COMPARISON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MECANISMO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960120"/>
            <a:ext cx="1083564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500" b="1">
                <a:solidFill>
                  <a:srgbClr val="F5F2EC"/>
                </a:solidFill>
                <a:latin typeface="Inter"/>
              </a:rPr>
              <a:t>INTERFACE NO BOLSO. </a:t>
            </a:r>
            <a:r>
              <a:rPr sz="3500" b="1">
                <a:solidFill>
                  <a:srgbClr val="4ADE80"/>
                </a:solidFill>
                <a:latin typeface="Inter"/>
              </a:rPr>
              <a:t>CONTEXTO</a:t>
            </a:r>
            <a:r>
              <a:rPr sz="3500" b="1">
                <a:solidFill>
                  <a:srgbClr val="F5F2EC"/>
                </a:solidFill>
                <a:latin typeface="Inter"/>
              </a:rPr>
              <a:t> NA INFRAESTRUTURA.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0120" y="2852928"/>
            <a:ext cx="10058400" cy="2606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800" b="0">
                <a:solidFill>
                  <a:srgbClr val="F5F2EC"/>
                </a:solidFill>
                <a:latin typeface="Inter"/>
              </a:rPr>
              <a:t>O Telegram reduz atrito. A infraestrutura mantém memória, skills, agenda e integrações disponíveis.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COMPARISON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MECANISMO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960120"/>
            <a:ext cx="1083564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500" b="1">
                <a:solidFill>
                  <a:srgbClr val="F5F2EC"/>
                </a:solidFill>
                <a:latin typeface="Inter"/>
              </a:rPr>
              <a:t>ANTES, O DONO TRADUZIA TUDO EM ETAPAS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0120" y="2852928"/>
            <a:ext cx="10058400" cy="2606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800" b="0">
                <a:solidFill>
                  <a:srgbClr val="F5F2EC"/>
                </a:solidFill>
                <a:latin typeface="Inter"/>
              </a:rPr>
              <a:t>Depois, ele dá a direção, confere o plano curto, aprova o que exige risco e julga o trabalho entregue.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STATEMENT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MECANISMO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143000"/>
            <a:ext cx="10789920" cy="2514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4300" b="1">
                <a:solidFill>
                  <a:srgbClr val="F5F2EC"/>
                </a:solidFill>
                <a:latin typeface="Inter"/>
              </a:rPr>
              <a:t>O AGENTE AMPLIA CAPACIDADE. </a:t>
            </a:r>
            <a:r>
              <a:rPr sz="4300" b="1">
                <a:solidFill>
                  <a:srgbClr val="4ADE80"/>
                </a:solidFill>
                <a:latin typeface="Inter"/>
              </a:rPr>
              <a:t>O DONO DIRIGE</a:t>
            </a:r>
            <a:r>
              <a:rPr sz="4300" b="1">
                <a:solidFill>
                  <a:srgbClr val="F5F2EC"/>
                </a:solidFill>
                <a:latin typeface="Inter"/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658368" y="4041648"/>
            <a:ext cx="1097280" cy="27432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4434840"/>
            <a:ext cx="9921240" cy="1234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900" b="0">
                <a:solidFill>
                  <a:srgbClr val="F5F2EC"/>
                </a:solidFill>
                <a:latin typeface="Inter"/>
              </a:rPr>
              <a:t>A formação ensina a enxergar possibilidades, priorizar, programar contexto, comandar, julgar, corrigir, conceder autonomia e medir.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FLOW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ABERTURA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24128"/>
            <a:ext cx="544068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000" b="1">
                <a:solidFill>
                  <a:srgbClr val="F5F2EC"/>
                </a:solidFill>
                <a:latin typeface="Inter"/>
              </a:rPr>
              <a:t>VOCÊ ESTÁ AQUI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337560"/>
            <a:ext cx="5257800" cy="2331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650" b="0">
                <a:solidFill>
                  <a:srgbClr val="F5F2EC"/>
                </a:solidFill>
                <a:latin typeface="Inter"/>
              </a:rPr>
              <a:t>AULA → TRABALHO PRONTO → DIAGNÓSTICO → PRIMEIRA APLICAÇÃO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650" b="0">
                <a:solidFill>
                  <a:srgbClr val="8A8580"/>
                </a:solidFill>
                <a:latin typeface="Inter"/>
              </a:rPr>
              <a:t>— Nesta aula, você vai enxergar onde um agente pode trabalhar no teu negócio.</a:t>
            </a:r>
          </a:p>
        </p:txBody>
      </p:sp>
      <p:pic>
        <p:nvPicPr>
          <p:cNvPr id="8" name="Picture 7" descr="image3.png"/>
          <p:cNvPicPr>
            <a:picLocks noChangeAspect="1"/>
          </p:cNvPicPr>
          <p:nvPr/>
        </p:nvPicPr>
        <p:blipFill>
          <a:blip r:embed="rId2"/>
          <a:srcRect l="26427" r="26427"/>
          <a:stretch>
            <a:fillRect/>
          </a:stretch>
        </p:blipFill>
        <p:spPr>
          <a:xfrm>
            <a:off x="6537960" y="1005840"/>
            <a:ext cx="2395728" cy="5102352"/>
          </a:xfrm>
          <a:prstGeom prst="rect">
            <a:avLst/>
          </a:prstGeom>
        </p:spPr>
      </p:pic>
      <p:pic>
        <p:nvPicPr>
          <p:cNvPr id="9" name="Picture 8" descr="image31.png"/>
          <p:cNvPicPr>
            <a:picLocks noChangeAspect="1"/>
          </p:cNvPicPr>
          <p:nvPr/>
        </p:nvPicPr>
        <p:blipFill>
          <a:blip r:embed="rId3"/>
          <a:srcRect l="35812" r="35812"/>
          <a:stretch>
            <a:fillRect/>
          </a:stretch>
        </p:blipFill>
        <p:spPr>
          <a:xfrm>
            <a:off x="9089136" y="1005840"/>
            <a:ext cx="2395728" cy="5102352"/>
          </a:xfrm>
          <a:prstGeom prst="rect">
            <a:avLst/>
          </a:prstGeo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LIST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MECANISMO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896112"/>
            <a:ext cx="10835640" cy="1417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400" b="1">
                <a:solidFill>
                  <a:srgbClr val="F5F2EC"/>
                </a:solidFill>
                <a:latin typeface="Inter"/>
              </a:rPr>
              <a:t>ISSO JÁ RODA COM </a:t>
            </a:r>
            <a:r>
              <a:rPr sz="3400" b="1">
                <a:solidFill>
                  <a:srgbClr val="4ADE80"/>
                </a:solidFill>
                <a:latin typeface="Inter"/>
              </a:rPr>
              <a:t>CHECKPOINT E PROVA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" y="2395728"/>
            <a:ext cx="10332720" cy="35478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700" b="0">
                <a:solidFill>
                  <a:srgbClr val="F5F2EC"/>
                </a:solidFill>
                <a:latin typeface="Inter"/>
              </a:rPr>
              <a:t>Missões sequenciais. Frentes paralelas apenas quando independentes. Critério de pronto. Aprovação proporcional ao risco. Artefato conferido no final.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COLLAGE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MECANISMO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24128"/>
            <a:ext cx="544068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000" b="1">
                <a:solidFill>
                  <a:srgbClr val="F5F2EC"/>
                </a:solidFill>
                <a:latin typeface="Inter"/>
              </a:rPr>
              <a:t>CADA ETAPA DEIXA UM </a:t>
            </a:r>
            <a:r>
              <a:rPr sz="3000" b="1">
                <a:solidFill>
                  <a:srgbClr val="4ADE80"/>
                </a:solidFill>
                <a:latin typeface="Inter"/>
              </a:rPr>
              <a:t>RASTRO CONFERÍVEL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337560"/>
            <a:ext cx="5257800" cy="2331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650" b="0">
                <a:solidFill>
                  <a:srgbClr val="F5F2EC"/>
                </a:solidFill>
                <a:latin typeface="Inter"/>
              </a:rPr>
              <a:t>Plano curto, fontes usadas, arquivo produzido, teste executado e próximo passo. Sem alegar pronto antes da prova.</a:t>
            </a:r>
          </a:p>
        </p:txBody>
      </p:sp>
      <p:pic>
        <p:nvPicPr>
          <p:cNvPr id="8" name="Picture 7" descr="image52.png"/>
          <p:cNvPicPr>
            <a:picLocks noChangeAspect="1"/>
          </p:cNvPicPr>
          <p:nvPr/>
        </p:nvPicPr>
        <p:blipFill>
          <a:blip r:embed="rId2"/>
          <a:srcRect l="25026" r="25026"/>
          <a:stretch>
            <a:fillRect/>
          </a:stretch>
        </p:blipFill>
        <p:spPr>
          <a:xfrm>
            <a:off x="6720840" y="1024128"/>
            <a:ext cx="4809744" cy="50749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492240" y="1024128"/>
            <a:ext cx="22860" cy="507492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DEMO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DEMONSTRAÇÃO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24128"/>
            <a:ext cx="544068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000" b="1">
                <a:solidFill>
                  <a:srgbClr val="F5F2EC"/>
                </a:solidFill>
                <a:latin typeface="Inter"/>
              </a:rPr>
              <a:t>AGORA </a:t>
            </a:r>
            <a:r>
              <a:rPr sz="3000" b="1">
                <a:solidFill>
                  <a:srgbClr val="4ADE80"/>
                </a:solidFill>
                <a:latin typeface="Inter"/>
              </a:rPr>
              <a:t>AO VIVO</a:t>
            </a:r>
            <a:r>
              <a:rPr sz="3000" b="1">
                <a:solidFill>
                  <a:srgbClr val="F5F2EC"/>
                </a:solidFill>
                <a:latin typeface="Inter"/>
              </a:rPr>
              <a:t>, NO TELEGRAM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337560"/>
            <a:ext cx="5257800" cy="2331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650" b="0">
                <a:solidFill>
                  <a:srgbClr val="F5F2EC"/>
                </a:solidFill>
                <a:latin typeface="Inter"/>
              </a:rPr>
              <a:t>Primeiro você vê a ordem. Depois o contexto recuperado. Em seguida o plano, a execução e o arquivo utilizável.</a:t>
            </a:r>
          </a:p>
        </p:txBody>
      </p:sp>
      <p:pic>
        <p:nvPicPr>
          <p:cNvPr id="8" name="Picture 7" descr="image58.png"/>
          <p:cNvPicPr>
            <a:picLocks noChangeAspect="1"/>
          </p:cNvPicPr>
          <p:nvPr/>
        </p:nvPicPr>
        <p:blipFill>
          <a:blip r:embed="rId2"/>
          <a:srcRect t="6019" b="6019"/>
          <a:stretch>
            <a:fillRect/>
          </a:stretch>
        </p:blipFill>
        <p:spPr>
          <a:xfrm>
            <a:off x="6720840" y="1024128"/>
            <a:ext cx="4809744" cy="50749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492240" y="1024128"/>
            <a:ext cx="22860" cy="507492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LIST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DEMONSTRAÇÃO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896112"/>
            <a:ext cx="10835640" cy="1417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400" b="1">
                <a:solidFill>
                  <a:srgbClr val="F5F2EC"/>
                </a:solidFill>
                <a:latin typeface="Inter"/>
              </a:rPr>
              <a:t>MERCADO E POSICIONAMENTO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" y="2395728"/>
            <a:ext cx="10332720" cy="35478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F5F2EC"/>
                </a:solidFill>
                <a:latin typeface="Inter"/>
              </a:rPr>
              <a:t>— Pesquisar concorrentes com fontes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8A8580"/>
                </a:solidFill>
                <a:latin typeface="Inter"/>
              </a:rPr>
              <a:t>— Mapear dor e objeção em verbatim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F5F2EC"/>
                </a:solidFill>
                <a:latin typeface="Inter"/>
              </a:rPr>
              <a:t>— Comparar oferta e preço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8A8580"/>
                </a:solidFill>
                <a:latin typeface="Inter"/>
              </a:rPr>
              <a:t>— Estruturar posicionamento em linguagem falável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F5F2EC"/>
                </a:solidFill>
                <a:latin typeface="Inter"/>
              </a:rPr>
              <a:t>— Entregar um mapa de decisão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LIST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DEMONSTRAÇÃO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24128"/>
            <a:ext cx="544068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000" b="1">
                <a:solidFill>
                  <a:srgbClr val="F5F2EC"/>
                </a:solidFill>
                <a:latin typeface="Inter"/>
              </a:rPr>
              <a:t>CONTEÚDO E MARKETING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337560"/>
            <a:ext cx="5257800" cy="2331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650" b="0">
                <a:solidFill>
                  <a:srgbClr val="F5F2EC"/>
                </a:solidFill>
                <a:latin typeface="Inter"/>
              </a:rPr>
              <a:t>— Transformar aula em peças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650" b="0">
                <a:solidFill>
                  <a:srgbClr val="8A8580"/>
                </a:solidFill>
                <a:latin typeface="Inter"/>
              </a:rPr>
              <a:t>— Criar página e formulário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650" b="0">
                <a:solidFill>
                  <a:srgbClr val="F5F2EC"/>
                </a:solidFill>
                <a:latin typeface="Inter"/>
              </a:rPr>
              <a:t>— Escrever variações de campanha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650" b="0">
                <a:solidFill>
                  <a:srgbClr val="8A8580"/>
                </a:solidFill>
                <a:latin typeface="Inter"/>
              </a:rPr>
              <a:t>— Montar calendário e materiais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650" b="0">
                <a:solidFill>
                  <a:srgbClr val="F5F2EC"/>
                </a:solidFill>
                <a:latin typeface="Inter"/>
              </a:rPr>
              <a:t>— Entregar arquivos prontos para publicar</a:t>
            </a:r>
          </a:p>
        </p:txBody>
      </p:sp>
      <p:pic>
        <p:nvPicPr>
          <p:cNvPr id="8" name="Picture 7" descr="image51.png"/>
          <p:cNvPicPr>
            <a:picLocks noChangeAspect="1"/>
          </p:cNvPicPr>
          <p:nvPr/>
        </p:nvPicPr>
        <p:blipFill>
          <a:blip r:embed="rId2"/>
          <a:srcRect t="8952" b="8952"/>
          <a:stretch>
            <a:fillRect/>
          </a:stretch>
        </p:blipFill>
        <p:spPr>
          <a:xfrm>
            <a:off x="6720840" y="1024128"/>
            <a:ext cx="4809744" cy="50749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492240" y="1024128"/>
            <a:ext cx="22860" cy="507492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LIST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DEMONSTRAÇÃO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24128"/>
            <a:ext cx="544068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000" b="1">
                <a:solidFill>
                  <a:srgbClr val="F5F2EC"/>
                </a:solidFill>
                <a:latin typeface="Inter"/>
              </a:rPr>
              <a:t>VENDAS E ATENDIMENTO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337560"/>
            <a:ext cx="5257800" cy="2331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650" b="0">
                <a:solidFill>
                  <a:srgbClr val="F5F2EC"/>
                </a:solidFill>
                <a:latin typeface="Inter"/>
              </a:rPr>
              <a:t>— Qualificar oportunidade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650" b="0">
                <a:solidFill>
                  <a:srgbClr val="8A8580"/>
                </a:solidFill>
                <a:latin typeface="Inter"/>
              </a:rPr>
              <a:t>— Preparar follow-up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650" b="0">
                <a:solidFill>
                  <a:srgbClr val="F5F2EC"/>
                </a:solidFill>
                <a:latin typeface="Inter"/>
              </a:rPr>
              <a:t>— Atualizar CRM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650" b="0">
                <a:solidFill>
                  <a:srgbClr val="8A8580"/>
                </a:solidFill>
                <a:latin typeface="Inter"/>
              </a:rPr>
              <a:t>— Montar proposta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650" b="0">
                <a:solidFill>
                  <a:srgbClr val="F5F2EC"/>
                </a:solidFill>
                <a:latin typeface="Inter"/>
              </a:rPr>
              <a:t>— Organizar as informações para a conversa de venda</a:t>
            </a:r>
          </a:p>
        </p:txBody>
      </p:sp>
      <p:pic>
        <p:nvPicPr>
          <p:cNvPr id="8" name="Picture 7" descr="image57.png"/>
          <p:cNvPicPr>
            <a:picLocks noChangeAspect="1"/>
          </p:cNvPicPr>
          <p:nvPr/>
        </p:nvPicPr>
        <p:blipFill>
          <a:blip r:embed="rId2"/>
          <a:srcRect l="225" r="225"/>
          <a:stretch>
            <a:fillRect/>
          </a:stretch>
        </p:blipFill>
        <p:spPr>
          <a:xfrm>
            <a:off x="6720840" y="1024128"/>
            <a:ext cx="4809744" cy="50749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492240" y="1024128"/>
            <a:ext cx="22860" cy="507492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LIST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DEMONSTRAÇÃO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24128"/>
            <a:ext cx="544068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000" b="1">
                <a:solidFill>
                  <a:srgbClr val="F5F2EC"/>
                </a:solidFill>
                <a:latin typeface="Inter"/>
              </a:rPr>
              <a:t>GESTÃO, FINANCEIRO E OPERAÇÃO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337560"/>
            <a:ext cx="5257800" cy="2331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650" b="0">
                <a:solidFill>
                  <a:srgbClr val="F5F2EC"/>
                </a:solidFill>
                <a:latin typeface="Inter"/>
              </a:rPr>
              <a:t>— Categorizar movimentações autorizadas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650" b="0">
                <a:solidFill>
                  <a:srgbClr val="8A8580"/>
                </a:solidFill>
                <a:latin typeface="Inter"/>
              </a:rPr>
              <a:t>— Montar DRE gerencial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650" b="0">
                <a:solidFill>
                  <a:srgbClr val="F5F2EC"/>
                </a:solidFill>
                <a:latin typeface="Inter"/>
              </a:rPr>
              <a:t>— Organizar documentos e projetos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650" b="0">
                <a:solidFill>
                  <a:srgbClr val="8A8580"/>
                </a:solidFill>
                <a:latin typeface="Inter"/>
              </a:rPr>
              <a:t>— Preparar minutas para revisão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650" b="0">
                <a:solidFill>
                  <a:srgbClr val="F5F2EC"/>
                </a:solidFill>
                <a:latin typeface="Inter"/>
              </a:rPr>
              <a:t>— Devolver decisões e pendências</a:t>
            </a:r>
          </a:p>
        </p:txBody>
      </p:sp>
      <p:pic>
        <p:nvPicPr>
          <p:cNvPr id="8" name="Picture 7" descr="image48.png"/>
          <p:cNvPicPr>
            <a:picLocks noChangeAspect="1"/>
          </p:cNvPicPr>
          <p:nvPr/>
        </p:nvPicPr>
        <p:blipFill>
          <a:blip r:embed="rId2"/>
          <a:srcRect l="19615" r="19615"/>
          <a:stretch>
            <a:fillRect/>
          </a:stretch>
        </p:blipFill>
        <p:spPr>
          <a:xfrm>
            <a:off x="6720840" y="1024128"/>
            <a:ext cx="4809744" cy="50749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492240" y="1024128"/>
            <a:ext cx="22860" cy="507492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8368" y="5980176"/>
            <a:ext cx="102412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760" b="0">
                <a:solidFill>
                  <a:srgbClr val="8A8580"/>
                </a:solidFill>
                <a:latin typeface="JetBrains Mono"/>
              </a:rPr>
              <a:t>Atos contábeis, fiscais, jurídicos, financeiros e de saúde permanecem sob validação profissional.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EQUATION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DEMONSTRAÇÃO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24128"/>
            <a:ext cx="544068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000" b="1">
                <a:solidFill>
                  <a:srgbClr val="F5F2EC"/>
                </a:solidFill>
                <a:latin typeface="Inter"/>
              </a:rPr>
              <a:t>QUANTO CUSTA MANTER UM AGENTE?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337560"/>
            <a:ext cx="5257800" cy="2331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650" b="0">
                <a:solidFill>
                  <a:srgbClr val="F5F2EC"/>
                </a:solidFill>
                <a:latin typeface="Inter"/>
              </a:rPr>
              <a:t>Infraestrutura e uso variam por volume, modelo, integrações e frequência. A conta correta compara esse custo com tarefas concluídas, horas liberadas e desperdício evitado.</a:t>
            </a:r>
          </a:p>
        </p:txBody>
      </p:sp>
      <p:pic>
        <p:nvPicPr>
          <p:cNvPr id="8" name="Picture 7" descr="image55.png"/>
          <p:cNvPicPr>
            <a:picLocks noChangeAspect="1"/>
          </p:cNvPicPr>
          <p:nvPr/>
        </p:nvPicPr>
        <p:blipFill>
          <a:blip r:embed="rId2"/>
          <a:srcRect l="23361" r="23361"/>
          <a:stretch>
            <a:fillRect/>
          </a:stretch>
        </p:blipFill>
        <p:spPr>
          <a:xfrm>
            <a:off x="6720840" y="1024128"/>
            <a:ext cx="4809744" cy="50749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492240" y="1024128"/>
            <a:ext cx="22860" cy="507492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COLLAGE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DEMONSTRAÇÃO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24128"/>
            <a:ext cx="544068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000" b="1">
                <a:solidFill>
                  <a:srgbClr val="F5F2EC"/>
                </a:solidFill>
                <a:latin typeface="Inter"/>
              </a:rPr>
              <a:t>CUSTO SÓ FAZ SENTIDO PERTO DO TRABALHO PRODUZIDO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337560"/>
            <a:ext cx="5257800" cy="2331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650" b="0">
                <a:solidFill>
                  <a:srgbClr val="F5F2EC"/>
                </a:solidFill>
                <a:latin typeface="Inter"/>
              </a:rPr>
              <a:t>Sem tarefa delimitada, qualquer número vira chute. Com tarefa, frequência e volume, a estimativa ganha premissas.</a:t>
            </a:r>
          </a:p>
        </p:txBody>
      </p:sp>
      <p:pic>
        <p:nvPicPr>
          <p:cNvPr id="8" name="Picture 7" descr="image54.png"/>
          <p:cNvPicPr>
            <a:picLocks noChangeAspect="1"/>
          </p:cNvPicPr>
          <p:nvPr/>
        </p:nvPicPr>
        <p:blipFill>
          <a:blip r:embed="rId2"/>
          <a:srcRect l="23361" r="23361"/>
          <a:stretch>
            <a:fillRect/>
          </a:stretch>
        </p:blipFill>
        <p:spPr>
          <a:xfrm>
            <a:off x="6720840" y="1024128"/>
            <a:ext cx="4809744" cy="50749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492240" y="1024128"/>
            <a:ext cx="22860" cy="507492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STATEMENT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DEMONSTRAÇÃO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143000"/>
            <a:ext cx="10789920" cy="2514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4300" b="1">
                <a:solidFill>
                  <a:srgbClr val="F5F2EC"/>
                </a:solidFill>
                <a:latin typeface="Inter"/>
              </a:rPr>
              <a:t>A VANTAGEM </a:t>
            </a:r>
            <a:r>
              <a:rPr sz="4300" b="1">
                <a:solidFill>
                  <a:srgbClr val="4ADE80"/>
                </a:solidFill>
                <a:latin typeface="Inter"/>
              </a:rPr>
              <a:t>ACUMULA</a:t>
            </a:r>
            <a:r>
              <a:rPr sz="4300" b="1">
                <a:solidFill>
                  <a:srgbClr val="F5F2EC"/>
                </a:solidFill>
                <a:latin typeface="Inter"/>
              </a:rPr>
              <a:t> COM O CONTEXTO</a:t>
            </a:r>
          </a:p>
        </p:txBody>
      </p:sp>
      <p:sp>
        <p:nvSpPr>
          <p:cNvPr id="7" name="Rectangle 6"/>
          <p:cNvSpPr/>
          <p:nvPr/>
        </p:nvSpPr>
        <p:spPr>
          <a:xfrm>
            <a:off x="658368" y="4041648"/>
            <a:ext cx="1097280" cy="27432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4434840"/>
            <a:ext cx="9921240" cy="1234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900" b="0">
                <a:solidFill>
                  <a:srgbClr val="F5F2EC"/>
                </a:solidFill>
                <a:latin typeface="Inter"/>
              </a:rPr>
              <a:t>Cada decisão registrada evita recomeço. Cada skill reutilizada reduz esforço. Cada correção incorporada aumenta a qualidade do próximo ciclo.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SPLIT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ABERTURA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24128"/>
            <a:ext cx="544068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000" b="1">
                <a:solidFill>
                  <a:srgbClr val="F5F2EC"/>
                </a:solidFill>
                <a:latin typeface="Inter"/>
              </a:rPr>
              <a:t>PRAZER, </a:t>
            </a:r>
            <a:r>
              <a:rPr sz="3000" b="1">
                <a:solidFill>
                  <a:srgbClr val="4ADE80"/>
                </a:solidFill>
                <a:latin typeface="Inter"/>
              </a:rPr>
              <a:t>LÉO MOLINA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337560"/>
            <a:ext cx="5257800" cy="2331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650" b="0">
                <a:solidFill>
                  <a:srgbClr val="F5F2EC"/>
                </a:solidFill>
                <a:latin typeface="Inter"/>
              </a:rPr>
              <a:t>— Mais de R$46 milhões em vendas online geridas.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650" b="0">
                <a:solidFill>
                  <a:srgbClr val="8A8580"/>
                </a:solidFill>
                <a:latin typeface="Inter"/>
              </a:rPr>
              <a:t>— 10 anos em marketing e vendas.</a:t>
            </a:r>
          </a:p>
        </p:txBody>
      </p:sp>
      <p:pic>
        <p:nvPicPr>
          <p:cNvPr id="8" name="Picture 7" descr="image37.png"/>
          <p:cNvPicPr>
            <a:picLocks noChangeAspect="1"/>
          </p:cNvPicPr>
          <p:nvPr/>
        </p:nvPicPr>
        <p:blipFill>
          <a:blip r:embed="rId2"/>
          <a:srcRect t="7511" b="7511"/>
          <a:stretch>
            <a:fillRect/>
          </a:stretch>
        </p:blipFill>
        <p:spPr>
          <a:xfrm>
            <a:off x="6720840" y="1024128"/>
            <a:ext cx="4809744" cy="50749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492240" y="1024128"/>
            <a:ext cx="22860" cy="507492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8368" y="5980176"/>
            <a:ext cx="102412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760" b="0">
                <a:solidFill>
                  <a:srgbClr val="8A8580"/>
                </a:solidFill>
                <a:latin typeface="JetBrains Mono"/>
              </a:rPr>
              <a:t>FONTE: SIA-WEBINAR-FINAL.md, linhas 259 e 280.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SPLIT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DEMONSTRAÇÃO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24128"/>
            <a:ext cx="544068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000" b="1">
                <a:solidFill>
                  <a:srgbClr val="F5F2EC"/>
                </a:solidFill>
                <a:latin typeface="Inter"/>
              </a:rPr>
              <a:t>ATÉ 2030, A CAPACIDADE DIGITAL VAI CONTINUAR AVANÇANDO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337560"/>
            <a:ext cx="5257800" cy="2331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650" b="0">
                <a:solidFill>
                  <a:srgbClr val="F5F2EC"/>
                </a:solidFill>
                <a:latin typeface="Inter"/>
              </a:rPr>
              <a:t>O ensaio de Sam Altman projeta uma transição gradual e profunda. A fonte original está preservada; o que importa aqui é começar por uma tarefa concreta.</a:t>
            </a:r>
          </a:p>
        </p:txBody>
      </p:sp>
      <p:pic>
        <p:nvPicPr>
          <p:cNvPr id="8" name="Picture 7" descr="image60.png"/>
          <p:cNvPicPr>
            <a:picLocks noChangeAspect="1"/>
          </p:cNvPicPr>
          <p:nvPr/>
        </p:nvPicPr>
        <p:blipFill>
          <a:blip r:embed="rId2"/>
          <a:srcRect l="23331" r="23331"/>
          <a:stretch>
            <a:fillRect/>
          </a:stretch>
        </p:blipFill>
        <p:spPr>
          <a:xfrm>
            <a:off x="6720840" y="1024128"/>
            <a:ext cx="4809744" cy="50749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492240" y="1024128"/>
            <a:ext cx="22860" cy="507492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SPLIT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DEMONSTRAÇÃO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24128"/>
            <a:ext cx="544068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000" b="1">
                <a:solidFill>
                  <a:srgbClr val="F5F2EC"/>
                </a:solidFill>
                <a:latin typeface="Inter"/>
              </a:rPr>
              <a:t>A BOA NOTÍCIA: VOCÊ NÃO PRECISA RESOLVER TUDO HOJE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337560"/>
            <a:ext cx="5257800" cy="2331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650" b="0">
                <a:solidFill>
                  <a:srgbClr val="F5F2EC"/>
                </a:solidFill>
                <a:latin typeface="Inter"/>
              </a:rPr>
              <a:t>Você precisa escolher uma aplicação, instalar contexto suficiente e concluir um primeiro ciclo com revisão.</a:t>
            </a:r>
          </a:p>
        </p:txBody>
      </p:sp>
      <p:pic>
        <p:nvPicPr>
          <p:cNvPr id="8" name="Picture 7" descr="image59.jpg"/>
          <p:cNvPicPr>
            <a:picLocks noChangeAspect="1"/>
          </p:cNvPicPr>
          <p:nvPr/>
        </p:nvPicPr>
        <p:blipFill>
          <a:blip r:embed="rId2"/>
          <a:srcRect t="10400" b="10400"/>
          <a:stretch>
            <a:fillRect/>
          </a:stretch>
        </p:blipFill>
        <p:spPr>
          <a:xfrm>
            <a:off x="6720840" y="1024128"/>
            <a:ext cx="4809744" cy="50749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492240" y="1024128"/>
            <a:ext cx="22860" cy="507492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COLLAGE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DEMONSTRAÇÃO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24128"/>
            <a:ext cx="544068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000" b="1">
                <a:solidFill>
                  <a:srgbClr val="F5F2EC"/>
                </a:solidFill>
                <a:latin typeface="Inter"/>
              </a:rPr>
              <a:t>PROVA É </a:t>
            </a:r>
            <a:r>
              <a:rPr sz="3000" b="1">
                <a:solidFill>
                  <a:srgbClr val="4ADE80"/>
                </a:solidFill>
                <a:latin typeface="Inter"/>
              </a:rPr>
              <a:t>ENTREGA VISÍVEL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337560"/>
            <a:ext cx="5257800" cy="2331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650" b="0">
                <a:solidFill>
                  <a:srgbClr val="F5F2EC"/>
                </a:solidFill>
                <a:latin typeface="Inter"/>
              </a:rPr>
              <a:t>Os prints originais mostram pessoas usando, corrigindo e recebendo trabalho. Olhe o artefato, o contexto e o que foi realmente concluído.</a:t>
            </a:r>
          </a:p>
        </p:txBody>
      </p:sp>
      <p:pic>
        <p:nvPicPr>
          <p:cNvPr id="8" name="Picture 7" descr="image85.jpg"/>
          <p:cNvPicPr>
            <a:picLocks noChangeAspect="1"/>
          </p:cNvPicPr>
          <p:nvPr/>
        </p:nvPicPr>
        <p:blipFill>
          <a:blip r:embed="rId2"/>
          <a:srcRect l="16150" r="16150"/>
          <a:stretch>
            <a:fillRect/>
          </a:stretch>
        </p:blipFill>
        <p:spPr>
          <a:xfrm>
            <a:off x="6446520" y="960120"/>
            <a:ext cx="2395728" cy="2359152"/>
          </a:xfrm>
          <a:prstGeom prst="rect">
            <a:avLst/>
          </a:prstGeom>
        </p:spPr>
      </p:pic>
      <p:pic>
        <p:nvPicPr>
          <p:cNvPr id="9" name="Picture 8" descr="image61.png"/>
          <p:cNvPicPr>
            <a:picLocks noChangeAspect="1"/>
          </p:cNvPicPr>
          <p:nvPr/>
        </p:nvPicPr>
        <p:blipFill>
          <a:blip r:embed="rId3"/>
          <a:srcRect l="33555" r="33555"/>
          <a:stretch>
            <a:fillRect/>
          </a:stretch>
        </p:blipFill>
        <p:spPr>
          <a:xfrm>
            <a:off x="9070848" y="960120"/>
            <a:ext cx="2395728" cy="2359152"/>
          </a:xfrm>
          <a:prstGeom prst="rect">
            <a:avLst/>
          </a:prstGeom>
        </p:spPr>
      </p:pic>
      <p:pic>
        <p:nvPicPr>
          <p:cNvPr id="10" name="Picture 9" descr="image63.jpg"/>
          <p:cNvPicPr>
            <a:picLocks noChangeAspect="1"/>
          </p:cNvPicPr>
          <p:nvPr/>
        </p:nvPicPr>
        <p:blipFill>
          <a:blip r:embed="rId4"/>
          <a:srcRect t="13073" b="13073"/>
          <a:stretch>
            <a:fillRect/>
          </a:stretch>
        </p:blipFill>
        <p:spPr>
          <a:xfrm>
            <a:off x="6446520" y="3584448"/>
            <a:ext cx="2395728" cy="2359152"/>
          </a:xfrm>
          <a:prstGeom prst="rect">
            <a:avLst/>
          </a:prstGeom>
        </p:spPr>
      </p:pic>
      <p:pic>
        <p:nvPicPr>
          <p:cNvPr id="11" name="Picture 10" descr="image67.jpg"/>
          <p:cNvPicPr>
            <a:picLocks noChangeAspect="1"/>
          </p:cNvPicPr>
          <p:nvPr/>
        </p:nvPicPr>
        <p:blipFill>
          <a:blip r:embed="rId5"/>
          <a:srcRect l="11919" r="11919"/>
          <a:stretch>
            <a:fillRect/>
          </a:stretch>
        </p:blipFill>
        <p:spPr>
          <a:xfrm>
            <a:off x="9070848" y="3584448"/>
            <a:ext cx="2395728" cy="2359152"/>
          </a:xfrm>
          <a:prstGeom prst="rect">
            <a:avLst/>
          </a:prstGeom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COLLAGE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DEMONSTRAÇÃO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24128"/>
            <a:ext cx="544068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000" b="1">
                <a:solidFill>
                  <a:srgbClr val="F5F2EC"/>
                </a:solidFill>
                <a:latin typeface="Inter"/>
              </a:rPr>
              <a:t>GENTE COMUM, COM UMA </a:t>
            </a:r>
            <a:r>
              <a:rPr sz="3000" b="1">
                <a:solidFill>
                  <a:srgbClr val="4ADE80"/>
                </a:solidFill>
                <a:latin typeface="Inter"/>
              </a:rPr>
              <a:t>TAREFA REAL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337560"/>
            <a:ext cx="5257800" cy="2331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650" b="0">
                <a:solidFill>
                  <a:srgbClr val="F5F2EC"/>
                </a:solidFill>
                <a:latin typeface="Inter"/>
              </a:rPr>
              <a:t>O ponto de partida é nomear uma tarefa, uma fonte e uma condição de pronto.</a:t>
            </a:r>
          </a:p>
        </p:txBody>
      </p:sp>
      <p:pic>
        <p:nvPicPr>
          <p:cNvPr id="8" name="Picture 7" descr="image68.png"/>
          <p:cNvPicPr>
            <a:picLocks noChangeAspect="1"/>
          </p:cNvPicPr>
          <p:nvPr/>
        </p:nvPicPr>
        <p:blipFill>
          <a:blip r:embed="rId2"/>
          <a:srcRect t="27248" b="27248"/>
          <a:stretch>
            <a:fillRect/>
          </a:stretch>
        </p:blipFill>
        <p:spPr>
          <a:xfrm>
            <a:off x="6446520" y="960120"/>
            <a:ext cx="2395728" cy="2359152"/>
          </a:xfrm>
          <a:prstGeom prst="rect">
            <a:avLst/>
          </a:prstGeom>
        </p:spPr>
      </p:pic>
      <p:pic>
        <p:nvPicPr>
          <p:cNvPr id="9" name="Picture 8" descr="image70.png"/>
          <p:cNvPicPr>
            <a:picLocks noChangeAspect="1"/>
          </p:cNvPicPr>
          <p:nvPr/>
        </p:nvPicPr>
        <p:blipFill>
          <a:blip r:embed="rId3"/>
          <a:srcRect t="27260" b="27260"/>
          <a:stretch>
            <a:fillRect/>
          </a:stretch>
        </p:blipFill>
        <p:spPr>
          <a:xfrm>
            <a:off x="9070848" y="960120"/>
            <a:ext cx="2395728" cy="2359152"/>
          </a:xfrm>
          <a:prstGeom prst="rect">
            <a:avLst/>
          </a:prstGeom>
        </p:spPr>
      </p:pic>
      <p:pic>
        <p:nvPicPr>
          <p:cNvPr id="10" name="Picture 9" descr="image73.png"/>
          <p:cNvPicPr>
            <a:picLocks noChangeAspect="1"/>
          </p:cNvPicPr>
          <p:nvPr/>
        </p:nvPicPr>
        <p:blipFill>
          <a:blip r:embed="rId4"/>
          <a:srcRect t="27260" b="27260"/>
          <a:stretch>
            <a:fillRect/>
          </a:stretch>
        </p:blipFill>
        <p:spPr>
          <a:xfrm>
            <a:off x="6446520" y="3584448"/>
            <a:ext cx="2395728" cy="2359152"/>
          </a:xfrm>
          <a:prstGeom prst="rect">
            <a:avLst/>
          </a:prstGeom>
        </p:spPr>
      </p:pic>
      <p:pic>
        <p:nvPicPr>
          <p:cNvPr id="11" name="Picture 10" descr="image74.png"/>
          <p:cNvPicPr>
            <a:picLocks noChangeAspect="1"/>
          </p:cNvPicPr>
          <p:nvPr/>
        </p:nvPicPr>
        <p:blipFill>
          <a:blip r:embed="rId5"/>
          <a:srcRect t="27260" b="27260"/>
          <a:stretch>
            <a:fillRect/>
          </a:stretch>
        </p:blipFill>
        <p:spPr>
          <a:xfrm>
            <a:off x="9070848" y="3584448"/>
            <a:ext cx="2395728" cy="2359152"/>
          </a:xfrm>
          <a:prstGeom prst="rect">
            <a:avLst/>
          </a:prstGeom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COLLAGE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DEMONSTRAÇÃO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24128"/>
            <a:ext cx="544068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000" b="1">
                <a:solidFill>
                  <a:srgbClr val="F5F2EC"/>
                </a:solidFill>
                <a:latin typeface="Inter"/>
              </a:rPr>
              <a:t>A CORREÇÃO TAMBÉM É </a:t>
            </a:r>
            <a:r>
              <a:rPr sz="3000" b="1">
                <a:solidFill>
                  <a:srgbClr val="4ADE80"/>
                </a:solidFill>
                <a:latin typeface="Inter"/>
              </a:rPr>
              <a:t>PARTE DA PROVA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337560"/>
            <a:ext cx="5257800" cy="2331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650" b="0">
                <a:solidFill>
                  <a:srgbClr val="F5F2EC"/>
                </a:solidFill>
                <a:latin typeface="Inter"/>
              </a:rPr>
              <a:t>Um agente confiável trabalha dentro de limites, recebe feedback e melhora sem repetir o mesmo erro.</a:t>
            </a:r>
          </a:p>
        </p:txBody>
      </p:sp>
      <p:pic>
        <p:nvPicPr>
          <p:cNvPr id="8" name="Picture 7" descr="image70.png"/>
          <p:cNvPicPr>
            <a:picLocks noChangeAspect="1"/>
          </p:cNvPicPr>
          <p:nvPr/>
        </p:nvPicPr>
        <p:blipFill>
          <a:blip r:embed="rId2"/>
          <a:srcRect t="27260" b="27260"/>
          <a:stretch>
            <a:fillRect/>
          </a:stretch>
        </p:blipFill>
        <p:spPr>
          <a:xfrm>
            <a:off x="6446520" y="960120"/>
            <a:ext cx="2395728" cy="2359152"/>
          </a:xfrm>
          <a:prstGeom prst="rect">
            <a:avLst/>
          </a:prstGeom>
        </p:spPr>
      </p:pic>
      <p:pic>
        <p:nvPicPr>
          <p:cNvPr id="9" name="Picture 8" descr="image72.png"/>
          <p:cNvPicPr>
            <a:picLocks noChangeAspect="1"/>
          </p:cNvPicPr>
          <p:nvPr/>
        </p:nvPicPr>
        <p:blipFill>
          <a:blip r:embed="rId3"/>
          <a:srcRect t="27260" b="27260"/>
          <a:stretch>
            <a:fillRect/>
          </a:stretch>
        </p:blipFill>
        <p:spPr>
          <a:xfrm>
            <a:off x="9070848" y="960120"/>
            <a:ext cx="2395728" cy="2359152"/>
          </a:xfrm>
          <a:prstGeom prst="rect">
            <a:avLst/>
          </a:prstGeom>
        </p:spPr>
      </p:pic>
      <p:pic>
        <p:nvPicPr>
          <p:cNvPr id="10" name="Picture 9" descr="image77.png"/>
          <p:cNvPicPr>
            <a:picLocks noChangeAspect="1"/>
          </p:cNvPicPr>
          <p:nvPr/>
        </p:nvPicPr>
        <p:blipFill>
          <a:blip r:embed="rId4"/>
          <a:srcRect t="27248" b="27248"/>
          <a:stretch>
            <a:fillRect/>
          </a:stretch>
        </p:blipFill>
        <p:spPr>
          <a:xfrm>
            <a:off x="6446520" y="3584448"/>
            <a:ext cx="2395728" cy="2359152"/>
          </a:xfrm>
          <a:prstGeom prst="rect">
            <a:avLst/>
          </a:prstGeom>
        </p:spPr>
      </p:pic>
      <p:pic>
        <p:nvPicPr>
          <p:cNvPr id="11" name="Picture 10" descr="image71.png"/>
          <p:cNvPicPr>
            <a:picLocks noChangeAspect="1"/>
          </p:cNvPicPr>
          <p:nvPr/>
        </p:nvPicPr>
        <p:blipFill>
          <a:blip r:embed="rId5"/>
          <a:srcRect t="27260" b="27260"/>
          <a:stretch>
            <a:fillRect/>
          </a:stretch>
        </p:blipFill>
        <p:spPr>
          <a:xfrm>
            <a:off x="9070848" y="3584448"/>
            <a:ext cx="2395728" cy="2359152"/>
          </a:xfrm>
          <a:prstGeom prst="rect">
            <a:avLst/>
          </a:prstGeom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COLLAGE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DEMONSTRAÇÃO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24128"/>
            <a:ext cx="544068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000" b="1">
                <a:solidFill>
                  <a:srgbClr val="F5F2EC"/>
                </a:solidFill>
                <a:latin typeface="Inter"/>
              </a:rPr>
              <a:t>O DONO CONTINUA </a:t>
            </a:r>
            <a:r>
              <a:rPr sz="3000" b="1">
                <a:solidFill>
                  <a:srgbClr val="4ADE80"/>
                </a:solidFill>
                <a:latin typeface="Inter"/>
              </a:rPr>
              <a:t>NO COMANDO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337560"/>
            <a:ext cx="5257800" cy="2331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650" b="0">
                <a:solidFill>
                  <a:srgbClr val="F5F2EC"/>
                </a:solidFill>
                <a:latin typeface="Inter"/>
              </a:rPr>
              <a:t>Ele aprova o que é sensível, define autonomia e interrompe o que sai do padrão.</a:t>
            </a:r>
          </a:p>
        </p:txBody>
      </p:sp>
      <p:pic>
        <p:nvPicPr>
          <p:cNvPr id="8" name="Picture 7" descr="image72.png"/>
          <p:cNvPicPr>
            <a:picLocks noChangeAspect="1"/>
          </p:cNvPicPr>
          <p:nvPr/>
        </p:nvPicPr>
        <p:blipFill>
          <a:blip r:embed="rId2"/>
          <a:srcRect t="27260" b="27260"/>
          <a:stretch>
            <a:fillRect/>
          </a:stretch>
        </p:blipFill>
        <p:spPr>
          <a:xfrm>
            <a:off x="6446520" y="960120"/>
            <a:ext cx="2395728" cy="2359152"/>
          </a:xfrm>
          <a:prstGeom prst="rect">
            <a:avLst/>
          </a:prstGeom>
        </p:spPr>
      </p:pic>
      <p:pic>
        <p:nvPicPr>
          <p:cNvPr id="9" name="Picture 8" descr="image75.jpg"/>
          <p:cNvPicPr>
            <a:picLocks noChangeAspect="1"/>
          </p:cNvPicPr>
          <p:nvPr/>
        </p:nvPicPr>
        <p:blipFill>
          <a:blip r:embed="rId3"/>
          <a:srcRect t="27228" b="27228"/>
          <a:stretch>
            <a:fillRect/>
          </a:stretch>
        </p:blipFill>
        <p:spPr>
          <a:xfrm>
            <a:off x="9070848" y="960120"/>
            <a:ext cx="2395728" cy="2359152"/>
          </a:xfrm>
          <a:prstGeom prst="rect">
            <a:avLst/>
          </a:prstGeom>
        </p:spPr>
      </p:pic>
      <p:pic>
        <p:nvPicPr>
          <p:cNvPr id="10" name="Picture 9" descr="image76.jpg"/>
          <p:cNvPicPr>
            <a:picLocks noChangeAspect="1"/>
          </p:cNvPicPr>
          <p:nvPr/>
        </p:nvPicPr>
        <p:blipFill>
          <a:blip r:embed="rId4"/>
          <a:srcRect t="27228" b="27228"/>
          <a:stretch>
            <a:fillRect/>
          </a:stretch>
        </p:blipFill>
        <p:spPr>
          <a:xfrm>
            <a:off x="6446520" y="3584448"/>
            <a:ext cx="2395728" cy="2359152"/>
          </a:xfrm>
          <a:prstGeom prst="rect">
            <a:avLst/>
          </a:prstGeom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COLLAGE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DEMONSTRAÇÃO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24128"/>
            <a:ext cx="544068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000" b="1">
                <a:solidFill>
                  <a:srgbClr val="F5F2EC"/>
                </a:solidFill>
                <a:latin typeface="Inter"/>
              </a:rPr>
              <a:t>TRABALHO PRONTO MUDA A CONVERSA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337560"/>
            <a:ext cx="5257800" cy="2331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650" b="0">
                <a:solidFill>
                  <a:srgbClr val="F5F2EC"/>
                </a:solidFill>
                <a:latin typeface="Inter"/>
              </a:rPr>
              <a:t>Depois que você recebe um arquivo utilizável, a pergunta deixa de ser “qual IA usar?” e vira “qual tarefa entra agora?”.</a:t>
            </a:r>
          </a:p>
        </p:txBody>
      </p:sp>
      <p:pic>
        <p:nvPicPr>
          <p:cNvPr id="8" name="Picture 7" descr="image79.png"/>
          <p:cNvPicPr>
            <a:picLocks noChangeAspect="1"/>
          </p:cNvPicPr>
          <p:nvPr/>
        </p:nvPicPr>
        <p:blipFill>
          <a:blip r:embed="rId2"/>
          <a:srcRect t="27248" b="27248"/>
          <a:stretch>
            <a:fillRect/>
          </a:stretch>
        </p:blipFill>
        <p:spPr>
          <a:xfrm>
            <a:off x="6446520" y="960120"/>
            <a:ext cx="2395728" cy="2359152"/>
          </a:xfrm>
          <a:prstGeom prst="rect">
            <a:avLst/>
          </a:prstGeom>
        </p:spPr>
      </p:pic>
      <p:pic>
        <p:nvPicPr>
          <p:cNvPr id="9" name="Picture 8" descr="image83.png"/>
          <p:cNvPicPr>
            <a:picLocks noChangeAspect="1"/>
          </p:cNvPicPr>
          <p:nvPr/>
        </p:nvPicPr>
        <p:blipFill>
          <a:blip r:embed="rId3"/>
          <a:srcRect t="27248" b="27248"/>
          <a:stretch>
            <a:fillRect/>
          </a:stretch>
        </p:blipFill>
        <p:spPr>
          <a:xfrm>
            <a:off x="9070848" y="960120"/>
            <a:ext cx="2395728" cy="2359152"/>
          </a:xfrm>
          <a:prstGeom prst="rect">
            <a:avLst/>
          </a:prstGeom>
        </p:spPr>
      </p:pic>
      <p:pic>
        <p:nvPicPr>
          <p:cNvPr id="10" name="Picture 9" descr="image110.png"/>
          <p:cNvPicPr>
            <a:picLocks noChangeAspect="1"/>
          </p:cNvPicPr>
          <p:nvPr/>
        </p:nvPicPr>
        <p:blipFill>
          <a:blip r:embed="rId4"/>
          <a:srcRect l="10862" r="10862"/>
          <a:stretch>
            <a:fillRect/>
          </a:stretch>
        </p:blipFill>
        <p:spPr>
          <a:xfrm>
            <a:off x="6446520" y="3584448"/>
            <a:ext cx="2395728" cy="2359152"/>
          </a:xfrm>
          <a:prstGeom prst="rect">
            <a:avLst/>
          </a:prstGeom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SPLIT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DEMONSTRAÇÃO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24128"/>
            <a:ext cx="544068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000" b="1">
                <a:solidFill>
                  <a:srgbClr val="F5F2EC"/>
                </a:solidFill>
                <a:latin typeface="Inter"/>
              </a:rPr>
              <a:t>NÃO DÁ PRA DESVER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337560"/>
            <a:ext cx="5257800" cy="2331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650" b="0">
                <a:solidFill>
                  <a:srgbClr val="F5F2EC"/>
                </a:solidFill>
                <a:latin typeface="Inter"/>
              </a:rPr>
              <a:t>Resposta bonita é uma coisa. Trabalho usado por alguém é outra.</a:t>
            </a:r>
          </a:p>
        </p:txBody>
      </p:sp>
      <p:pic>
        <p:nvPicPr>
          <p:cNvPr id="8" name="Picture 7" descr="image89.png"/>
          <p:cNvPicPr>
            <a:picLocks noChangeAspect="1"/>
          </p:cNvPicPr>
          <p:nvPr/>
        </p:nvPicPr>
        <p:blipFill>
          <a:blip r:embed="rId2"/>
          <a:srcRect l="2613" r="2613"/>
          <a:stretch>
            <a:fillRect/>
          </a:stretch>
        </p:blipFill>
        <p:spPr>
          <a:xfrm>
            <a:off x="6720840" y="1024128"/>
            <a:ext cx="4809744" cy="50749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492240" y="1024128"/>
            <a:ext cx="22860" cy="507492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SPLIT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DEMONSTRAÇÃO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24128"/>
            <a:ext cx="544068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000" b="1">
                <a:solidFill>
                  <a:srgbClr val="F5F2EC"/>
                </a:solidFill>
                <a:latin typeface="Inter"/>
              </a:rPr>
              <a:t>QUEM ESTÁ CURTINDO A AULA?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337560"/>
            <a:ext cx="5257800" cy="2331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650" b="0">
                <a:solidFill>
                  <a:srgbClr val="F5F2EC"/>
                </a:solidFill>
                <a:latin typeface="Inter"/>
              </a:rPr>
              <a:t>Escreve no chat qual entrega você quer ver saindo primeiro no teu negócio.</a:t>
            </a:r>
          </a:p>
        </p:txBody>
      </p:sp>
      <p:pic>
        <p:nvPicPr>
          <p:cNvPr id="8" name="Picture 7" descr="image90.png"/>
          <p:cNvPicPr>
            <a:picLocks noChangeAspect="1"/>
          </p:cNvPicPr>
          <p:nvPr/>
        </p:nvPicPr>
        <p:blipFill>
          <a:blip r:embed="rId2"/>
          <a:srcRect l="18871" r="18871"/>
          <a:stretch>
            <a:fillRect/>
          </a:stretch>
        </p:blipFill>
        <p:spPr>
          <a:xfrm>
            <a:off x="6720840" y="1024128"/>
            <a:ext cx="4809744" cy="50749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492240" y="1024128"/>
            <a:ext cx="22860" cy="507492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SPLIT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DEMONSTRAÇÃO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24128"/>
            <a:ext cx="544068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000" b="1">
                <a:solidFill>
                  <a:srgbClr val="F5F2EC"/>
                </a:solidFill>
                <a:latin typeface="Inter"/>
              </a:rPr>
              <a:t>OLHA O QUE VOCÊ JÁ CONSEGUE ENXERGAR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337560"/>
            <a:ext cx="5257800" cy="2331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650" b="0">
                <a:solidFill>
                  <a:srgbClr val="F5F2EC"/>
                </a:solidFill>
                <a:latin typeface="Inter"/>
              </a:rPr>
              <a:t>Tarefa, contexto, habilidade, sequência, aprovação, entrega e medição. Essa é a anatomia de uma aplicação real.</a:t>
            </a:r>
          </a:p>
        </p:txBody>
      </p:sp>
      <p:pic>
        <p:nvPicPr>
          <p:cNvPr id="8" name="Picture 7" descr="image106.png"/>
          <p:cNvPicPr>
            <a:picLocks noChangeAspect="1"/>
          </p:cNvPicPr>
          <p:nvPr/>
        </p:nvPicPr>
        <p:blipFill>
          <a:blip r:embed="rId2"/>
          <a:srcRect l="2613" r="2613"/>
          <a:stretch>
            <a:fillRect/>
          </a:stretch>
        </p:blipFill>
        <p:spPr>
          <a:xfrm>
            <a:off x="6720840" y="1024128"/>
            <a:ext cx="4809744" cy="50749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492240" y="1024128"/>
            <a:ext cx="22860" cy="507492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SPLIT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ABERTURA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24128"/>
            <a:ext cx="544068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000" b="1">
                <a:solidFill>
                  <a:srgbClr val="F5F2EC"/>
                </a:solidFill>
                <a:latin typeface="Inter"/>
              </a:rPr>
              <a:t>2022–2023: OPERAÇÃO EM ESCALA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337560"/>
            <a:ext cx="5257800" cy="2331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650" b="0">
                <a:solidFill>
                  <a:srgbClr val="F5F2EC"/>
                </a:solidFill>
                <a:latin typeface="Inter"/>
              </a:rPr>
              <a:t>— R$30 milhões geridos em produtos digitais, mentorias, serviços e eventos.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650" b="0">
                <a:solidFill>
                  <a:srgbClr val="8A8580"/>
                </a:solidFill>
                <a:latin typeface="Inter"/>
              </a:rPr>
              <a:t>— 35 colaboradores. 17 projetos simultâneos.</a:t>
            </a:r>
          </a:p>
        </p:txBody>
      </p:sp>
      <p:pic>
        <p:nvPicPr>
          <p:cNvPr id="8" name="Picture 7" descr="image4.jpg"/>
          <p:cNvPicPr>
            <a:picLocks noChangeAspect="1"/>
          </p:cNvPicPr>
          <p:nvPr/>
        </p:nvPicPr>
        <p:blipFill>
          <a:blip r:embed="rId2"/>
          <a:srcRect l="18408" r="18408"/>
          <a:stretch>
            <a:fillRect/>
          </a:stretch>
        </p:blipFill>
        <p:spPr>
          <a:xfrm>
            <a:off x="6720840" y="1024128"/>
            <a:ext cx="4809744" cy="50749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492240" y="1024128"/>
            <a:ext cx="22860" cy="507492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8368" y="5980176"/>
            <a:ext cx="102412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760" b="0">
                <a:solidFill>
                  <a:srgbClr val="8A8580"/>
                </a:solidFill>
                <a:latin typeface="JetBrains Mono"/>
              </a:rPr>
              <a:t>FONTE: SIA-DECISOES-P0-OFERTA.md, linhas 83–84; acervo visual original preservado.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LIST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DEMONSTRAÇÃO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896112"/>
            <a:ext cx="10835640" cy="1417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400" b="1">
                <a:solidFill>
                  <a:srgbClr val="F5F2EC"/>
                </a:solidFill>
                <a:latin typeface="Inter"/>
              </a:rPr>
              <a:t>O QUE VOCÊ </a:t>
            </a:r>
            <a:r>
              <a:rPr sz="3400" b="1">
                <a:solidFill>
                  <a:srgbClr val="4ADE80"/>
                </a:solidFill>
                <a:latin typeface="Inter"/>
              </a:rPr>
              <a:t>JÁ APRENDEU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" y="2395728"/>
            <a:ext cx="10332720" cy="35478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F5F2EC"/>
                </a:solidFill>
                <a:latin typeface="Inter"/>
              </a:rPr>
              <a:t>— O que um agente pode executar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8A8580"/>
                </a:solidFill>
                <a:latin typeface="Inter"/>
              </a:rPr>
              <a:t>— As quatro armadilhas da operação fragmentada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F5F2EC"/>
                </a:solidFill>
                <a:latin typeface="Inter"/>
              </a:rPr>
              <a:t>— Como Brain, Skills e Orquestração trabalham juntos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8A8580"/>
                </a:solidFill>
                <a:latin typeface="Inter"/>
              </a:rPr>
              <a:t>— Por que autonomia depende de risco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F5F2EC"/>
                </a:solidFill>
                <a:latin typeface="Inter"/>
              </a:rPr>
              <a:t>— Como ligar entrega a receita, custo, eficiência e horas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STATEMENT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DEMONSTRAÇÃO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143000"/>
            <a:ext cx="10789920" cy="2514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4300" b="1">
                <a:solidFill>
                  <a:srgbClr val="F5F2EC"/>
                </a:solidFill>
                <a:latin typeface="Inter"/>
              </a:rPr>
              <a:t>QUAL TAREFA VOCÊ MAPEARIA </a:t>
            </a:r>
            <a:r>
              <a:rPr sz="4300" b="1">
                <a:solidFill>
                  <a:srgbClr val="4ADE80"/>
                </a:solidFill>
                <a:latin typeface="Inter"/>
              </a:rPr>
              <a:t>PRIMEIRO</a:t>
            </a:r>
            <a:r>
              <a:rPr sz="4300" b="1">
                <a:solidFill>
                  <a:srgbClr val="F5F2EC"/>
                </a:solidFill>
                <a:latin typeface="Inter"/>
              </a:rPr>
              <a:t>?</a:t>
            </a:r>
          </a:p>
        </p:txBody>
      </p:sp>
      <p:sp>
        <p:nvSpPr>
          <p:cNvPr id="7" name="Rectangle 6"/>
          <p:cNvSpPr/>
          <p:nvPr/>
        </p:nvSpPr>
        <p:spPr>
          <a:xfrm>
            <a:off x="658368" y="4041648"/>
            <a:ext cx="1097280" cy="27432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4434840"/>
            <a:ext cx="9921240" cy="1234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900" b="0">
                <a:solidFill>
                  <a:srgbClr val="F5F2EC"/>
                </a:solidFill>
                <a:latin typeface="Inter"/>
              </a:rPr>
              <a:t>Escolhe mentalmente uma entrega que está atrasada, custa caro ou volta para a tua mão toda semana.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COLLAGE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DEMONSTRAÇÃO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024128"/>
            <a:ext cx="544068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000" b="1">
                <a:solidFill>
                  <a:srgbClr val="F5F2EC"/>
                </a:solidFill>
                <a:latin typeface="Inter"/>
              </a:rPr>
              <a:t>VOCÊ JÁ SABE O QUE PROCURAR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3337560"/>
            <a:ext cx="5257800" cy="2331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650" b="0">
                <a:solidFill>
                  <a:srgbClr val="F5F2EC"/>
                </a:solidFill>
                <a:latin typeface="Inter"/>
              </a:rPr>
              <a:t>Não procure uma IA que promete tudo. Procure uma primeira tarefa delimitada, fontes confiáveis, revisão e um artefato no final.</a:t>
            </a:r>
          </a:p>
        </p:txBody>
      </p:sp>
      <p:pic>
        <p:nvPicPr>
          <p:cNvPr id="8" name="Picture 7" descr="image95.png"/>
          <p:cNvPicPr>
            <a:picLocks noChangeAspect="1"/>
          </p:cNvPicPr>
          <p:nvPr/>
        </p:nvPicPr>
        <p:blipFill>
          <a:blip r:embed="rId2"/>
          <a:srcRect l="18408" r="18408"/>
          <a:stretch>
            <a:fillRect/>
          </a:stretch>
        </p:blipFill>
        <p:spPr>
          <a:xfrm>
            <a:off x="6720840" y="1024128"/>
            <a:ext cx="4809744" cy="50749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492240" y="1024128"/>
            <a:ext cx="22860" cy="507492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LIST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DEMONSTRAÇÃO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896112"/>
            <a:ext cx="10835640" cy="1417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400" b="1">
                <a:solidFill>
                  <a:srgbClr val="F5F2EC"/>
                </a:solidFill>
                <a:latin typeface="Inter"/>
              </a:rPr>
              <a:t>EU QUERO TE AJUDAR A </a:t>
            </a:r>
            <a:r>
              <a:rPr sz="3400" b="1">
                <a:solidFill>
                  <a:srgbClr val="4ADE80"/>
                </a:solidFill>
                <a:latin typeface="Inter"/>
              </a:rPr>
              <a:t>TIRAR UMA TAREFA</a:t>
            </a:r>
            <a:r>
              <a:rPr sz="3400" b="1">
                <a:solidFill>
                  <a:srgbClr val="F5F2EC"/>
                </a:solidFill>
                <a:latin typeface="Inter"/>
              </a:rPr>
              <a:t> DA FILA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" y="2395728"/>
            <a:ext cx="10332720" cy="35478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F5F2EC"/>
                </a:solidFill>
                <a:latin typeface="Inter"/>
              </a:rPr>
              <a:t>— Escolher a prioridade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8A8580"/>
                </a:solidFill>
                <a:latin typeface="Inter"/>
              </a:rPr>
              <a:t>— Definir contexto e fontes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F5F2EC"/>
                </a:solidFill>
                <a:latin typeface="Inter"/>
              </a:rPr>
              <a:t>— Decidir o grau de autonomia</a:t>
            </a:r>
          </a:p>
          <a:p>
            <a:pPr>
              <a:lnSpc>
                <a:spcPct val="98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0">
                <a:solidFill>
                  <a:srgbClr val="8A8580"/>
                </a:solidFill>
                <a:latin typeface="Inter"/>
              </a:rPr>
              <a:t>— Medir o impacto depois da entrega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FLOW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DEMONSTRAÇÃO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960120"/>
            <a:ext cx="1083564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500" b="1">
                <a:solidFill>
                  <a:srgbClr val="F5F2EC"/>
                </a:solidFill>
                <a:latin typeface="Inter"/>
              </a:rPr>
              <a:t>A PRIMEIRA APLICAÇÃO TEM </a:t>
            </a:r>
            <a:r>
              <a:rPr sz="3500" b="1">
                <a:solidFill>
                  <a:srgbClr val="4ADE80"/>
                </a:solidFill>
                <a:latin typeface="Inter"/>
              </a:rPr>
              <a:t>CINCO CAMPOS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0120" y="2852928"/>
            <a:ext cx="10058400" cy="2606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800" b="0">
                <a:solidFill>
                  <a:srgbClr val="F5F2EC"/>
                </a:solidFill>
                <a:latin typeface="Inter"/>
              </a:rPr>
              <a:t>Tarefa · contexto · fonte · grau de autonomia · condição de pronto. O próximo bloco organiza os cinco.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STATEMENT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INSTALAÇÃO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143000"/>
            <a:ext cx="10789920" cy="2514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4300" b="1">
                <a:solidFill>
                  <a:srgbClr val="F5F2EC"/>
                </a:solidFill>
                <a:latin typeface="Inter"/>
              </a:rPr>
              <a:t>VOCÊ VIU O </a:t>
            </a:r>
            <a:r>
              <a:rPr sz="4300" b="1">
                <a:solidFill>
                  <a:srgbClr val="4ADE80"/>
                </a:solidFill>
                <a:latin typeface="Inter"/>
              </a:rPr>
              <a:t>TRABALHO</a:t>
            </a:r>
            <a:r>
              <a:rPr sz="4300" b="1">
                <a:solidFill>
                  <a:srgbClr val="F5F2EC"/>
                </a:solidFill>
                <a:latin typeface="Inter"/>
              </a:rPr>
              <a:t> ANTES DA TECNOLOGIA</a:t>
            </a:r>
          </a:p>
        </p:txBody>
      </p:sp>
      <p:sp>
        <p:nvSpPr>
          <p:cNvPr id="7" name="Rectangle 6"/>
          <p:cNvSpPr/>
          <p:nvPr/>
        </p:nvSpPr>
        <p:spPr>
          <a:xfrm>
            <a:off x="658368" y="4041648"/>
            <a:ext cx="1097280" cy="27432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4434840"/>
            <a:ext cx="9921240" cy="1234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900" b="0">
                <a:solidFill>
                  <a:srgbClr val="F5F2EC"/>
                </a:solidFill>
                <a:latin typeface="Inter"/>
              </a:rPr>
              <a:t>Essa ordem é intencional. A tecnologia só importa quando termina em algo que alguém abre, usa, publica, envia ou mede.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FLOW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INSTALAÇÃO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960120"/>
            <a:ext cx="1083564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500" b="1">
                <a:solidFill>
                  <a:srgbClr val="4ADE80"/>
                </a:solidFill>
                <a:latin typeface="Inter"/>
              </a:rPr>
              <a:t>UM AGENTE</a:t>
            </a:r>
            <a:r>
              <a:rPr sz="3500" b="1">
                <a:solidFill>
                  <a:srgbClr val="F5F2EC"/>
                </a:solidFill>
                <a:latin typeface="Inter"/>
              </a:rPr>
              <a:t>. TRÊS CAMADAS. VÁRIAS FUNÇÕES.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0120" y="2852928"/>
            <a:ext cx="10058400" cy="2606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800" b="0">
                <a:solidFill>
                  <a:srgbClr val="F5F2EC"/>
                </a:solidFill>
                <a:latin typeface="Inter"/>
              </a:rPr>
              <a:t>Brain guarda o contexto. Skills executam tarefas. Orquestração transforma objetivo em sequência, execução e conferência.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FLOW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INSTALAÇÃO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960120"/>
            <a:ext cx="1083564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500" b="1">
                <a:solidFill>
                  <a:srgbClr val="F5F2EC"/>
                </a:solidFill>
                <a:latin typeface="Inter"/>
              </a:rPr>
              <a:t>O CICLO NÃO TERMINA NA PRIMEIRA ENTREGA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0120" y="2852928"/>
            <a:ext cx="10058400" cy="2606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800" b="0">
                <a:solidFill>
                  <a:srgbClr val="F5F2EC"/>
                </a:solidFill>
                <a:latin typeface="Inter"/>
              </a:rPr>
              <a:t>O dono confere, corrige, decide o que vira memória e escolhe a próxima tarefa. O agente melhora porque o contexto acumula.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STATEMENT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INSTALAÇÃO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143000"/>
            <a:ext cx="10789920" cy="2514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4300" b="1">
                <a:solidFill>
                  <a:srgbClr val="F5F2EC"/>
                </a:solidFill>
                <a:latin typeface="Inter"/>
              </a:rPr>
              <a:t>QUANDO O CONTEXTO </a:t>
            </a:r>
            <a:r>
              <a:rPr sz="4300" b="1">
                <a:solidFill>
                  <a:srgbClr val="4ADE80"/>
                </a:solidFill>
                <a:latin typeface="Inter"/>
              </a:rPr>
              <a:t>PARA DE RECOMEÇAR</a:t>
            </a:r>
          </a:p>
        </p:txBody>
      </p:sp>
      <p:sp>
        <p:nvSpPr>
          <p:cNvPr id="7" name="Rectangle 6"/>
          <p:cNvSpPr/>
          <p:nvPr/>
        </p:nvSpPr>
        <p:spPr>
          <a:xfrm>
            <a:off x="658368" y="4041648"/>
            <a:ext cx="1097280" cy="27432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4434840"/>
            <a:ext cx="9921240" cy="1234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900" b="0">
                <a:solidFill>
                  <a:srgbClr val="F5F2EC"/>
                </a:solidFill>
                <a:latin typeface="Inter"/>
              </a:rPr>
              <a:t>A empresa repete menos explicação, reduz retrabalho e consegue manter voz, oferta, provas, processos e decisões na mesma casa.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58368" y="393192"/>
            <a:ext cx="310896" cy="22860"/>
          </a:xfrm>
          <a:prstGeom prst="rect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0704" y="283464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869" b="0">
                <a:solidFill>
                  <a:srgbClr val="8A8580"/>
                </a:solidFill>
                <a:latin typeface="JetBrains Mono"/>
              </a:rPr>
              <a:t>LIST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120" y="283464"/>
            <a:ext cx="3703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2000"/>
              </a:lnSpc>
            </a:pPr>
            <a:r>
              <a:rPr sz="869" b="0">
                <a:solidFill>
                  <a:srgbClr val="4ADE80"/>
                </a:solidFill>
                <a:latin typeface="JetBrains Mono"/>
              </a:rPr>
              <a:t>INSTALAÇÃO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6428232"/>
            <a:ext cx="10872216" cy="7315"/>
          </a:xfrm>
          <a:prstGeom prst="rect">
            <a:avLst/>
          </a:prstGeom>
          <a:solidFill>
            <a:srgbClr val="302F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896112"/>
            <a:ext cx="10835640" cy="1417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88000"/>
              </a:lnSpc>
            </a:pPr>
            <a:r>
              <a:rPr sz="3400" b="1">
                <a:solidFill>
                  <a:srgbClr val="F5F2EC"/>
                </a:solidFill>
                <a:latin typeface="Inter"/>
              </a:rPr>
              <a:t>PASSO 1: ESCOLHA UMA </a:t>
            </a:r>
            <a:r>
              <a:rPr sz="3400" b="1">
                <a:solidFill>
                  <a:srgbClr val="4ADE80"/>
                </a:solidFill>
                <a:latin typeface="Inter"/>
              </a:rPr>
              <a:t>TAREFA REAL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" y="2395728"/>
            <a:ext cx="10332720" cy="35478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2000"/>
              </a:lnSpc>
            </a:pPr>
            <a:r>
              <a:rPr sz="1700" b="0">
                <a:solidFill>
                  <a:srgbClr val="F5F2EC"/>
                </a:solidFill>
                <a:latin typeface="Inter"/>
              </a:rPr>
              <a:t>Comece por algo digital, repetitivo, delimitável e frequente. Nomeie quem usa a entrega e o que precisa existir no final.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Webinar Sócio IA — posicionamento atual</dc:title>
  <dc:subject>136 slides editáveis, identidade LEON v2</dc:subject>
  <dc:creator>Léo Molina</dc:creator>
  <cp:keywords/>
  <dc:description>Reconstruído a partir do webinar-fonte e do posicionamento canônico de 16/08/2026.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