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63" r:id="rId115"/>
    <p:sldId id="364" r:id="rId116"/>
    <p:sldId id="365" r:id="rId117"/>
    <p:sldId id="366" r:id="rId118"/>
    <p:sldId id="367" r:id="rId119"/>
    <p:sldId id="368" r:id="rId120"/>
    <p:sldId id="369" r:id="rId121"/>
    <p:sldId id="370" r:id="rId122"/>
    <p:sldId id="371" r:id="rId123"/>
    <p:sldId id="372" r:id="rId124"/>
    <p:sldId id="373" r:id="rId125"/>
    <p:sldId id="374" r:id="rId126"/>
    <p:sldId id="375" r:id="rId127"/>
    <p:sldId id="376" r:id="rId128"/>
    <p:sldId id="377" r:id="rId129"/>
    <p:sldId id="378" r:id="rId130"/>
    <p:sldId id="379" r:id="rId131"/>
    <p:sldId id="380" r:id="rId132"/>
    <p:sldId id="381" r:id="rId133"/>
    <p:sldId id="382" r:id="rId134"/>
    <p:sldId id="383" r:id="rId135"/>
    <p:sldId id="384" r:id="rId136"/>
    <p:sldId id="385" r:id="rId137"/>
    <p:sldId id="386" r:id="rId138"/>
    <p:sldId id="387" r:id="rId139"/>
    <p:sldId id="388" r:id="rId140"/>
    <p:sldId id="389" r:id="rId141"/>
    <p:sldId id="390" r:id="rId142"/>
    <p:sldId id="391" r:id="rId143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Relationship Id="rId93" Type="http://schemas.openxmlformats.org/officeDocument/2006/relationships/slide" Target="slides/slide86.xml"/><Relationship Id="rId94" Type="http://schemas.openxmlformats.org/officeDocument/2006/relationships/slide" Target="slides/slide87.xml"/><Relationship Id="rId95" Type="http://schemas.openxmlformats.org/officeDocument/2006/relationships/slide" Target="slides/slide88.xml"/><Relationship Id="rId96" Type="http://schemas.openxmlformats.org/officeDocument/2006/relationships/slide" Target="slides/slide89.xml"/><Relationship Id="rId97" Type="http://schemas.openxmlformats.org/officeDocument/2006/relationships/slide" Target="slides/slide90.xml"/><Relationship Id="rId98" Type="http://schemas.openxmlformats.org/officeDocument/2006/relationships/slide" Target="slides/slide91.xml"/><Relationship Id="rId99" Type="http://schemas.openxmlformats.org/officeDocument/2006/relationships/slide" Target="slides/slide92.xml"/><Relationship Id="rId100" Type="http://schemas.openxmlformats.org/officeDocument/2006/relationships/slide" Target="slides/slide93.xml"/><Relationship Id="rId101" Type="http://schemas.openxmlformats.org/officeDocument/2006/relationships/slide" Target="slides/slide94.xml"/><Relationship Id="rId102" Type="http://schemas.openxmlformats.org/officeDocument/2006/relationships/slide" Target="slides/slide95.xml"/><Relationship Id="rId103" Type="http://schemas.openxmlformats.org/officeDocument/2006/relationships/slide" Target="slides/slide96.xml"/><Relationship Id="rId104" Type="http://schemas.openxmlformats.org/officeDocument/2006/relationships/slide" Target="slides/slide97.xml"/><Relationship Id="rId105" Type="http://schemas.openxmlformats.org/officeDocument/2006/relationships/slide" Target="slides/slide98.xml"/><Relationship Id="rId106" Type="http://schemas.openxmlformats.org/officeDocument/2006/relationships/slide" Target="slides/slide99.xml"/><Relationship Id="rId107" Type="http://schemas.openxmlformats.org/officeDocument/2006/relationships/slide" Target="slides/slide100.xml"/><Relationship Id="rId108" Type="http://schemas.openxmlformats.org/officeDocument/2006/relationships/slide" Target="slides/slide101.xml"/><Relationship Id="rId109" Type="http://schemas.openxmlformats.org/officeDocument/2006/relationships/slide" Target="slides/slide102.xml"/><Relationship Id="rId110" Type="http://schemas.openxmlformats.org/officeDocument/2006/relationships/slide" Target="slides/slide103.xml"/><Relationship Id="rId111" Type="http://schemas.openxmlformats.org/officeDocument/2006/relationships/slide" Target="slides/slide104.xml"/><Relationship Id="rId112" Type="http://schemas.openxmlformats.org/officeDocument/2006/relationships/slide" Target="slides/slide105.xml"/><Relationship Id="rId113" Type="http://schemas.openxmlformats.org/officeDocument/2006/relationships/slide" Target="slides/slide106.xml"/><Relationship Id="rId114" Type="http://schemas.openxmlformats.org/officeDocument/2006/relationships/slide" Target="slides/slide107.xml"/><Relationship Id="rId115" Type="http://schemas.openxmlformats.org/officeDocument/2006/relationships/slide" Target="slides/slide108.xml"/><Relationship Id="rId116" Type="http://schemas.openxmlformats.org/officeDocument/2006/relationships/slide" Target="slides/slide109.xml"/><Relationship Id="rId117" Type="http://schemas.openxmlformats.org/officeDocument/2006/relationships/slide" Target="slides/slide110.xml"/><Relationship Id="rId118" Type="http://schemas.openxmlformats.org/officeDocument/2006/relationships/slide" Target="slides/slide111.xml"/><Relationship Id="rId119" Type="http://schemas.openxmlformats.org/officeDocument/2006/relationships/slide" Target="slides/slide112.xml"/><Relationship Id="rId120" Type="http://schemas.openxmlformats.org/officeDocument/2006/relationships/slide" Target="slides/slide113.xml"/><Relationship Id="rId121" Type="http://schemas.openxmlformats.org/officeDocument/2006/relationships/slide" Target="slides/slide114.xml"/><Relationship Id="rId122" Type="http://schemas.openxmlformats.org/officeDocument/2006/relationships/slide" Target="slides/slide115.xml"/><Relationship Id="rId123" Type="http://schemas.openxmlformats.org/officeDocument/2006/relationships/slide" Target="slides/slide116.xml"/><Relationship Id="rId124" Type="http://schemas.openxmlformats.org/officeDocument/2006/relationships/slide" Target="slides/slide117.xml"/><Relationship Id="rId125" Type="http://schemas.openxmlformats.org/officeDocument/2006/relationships/slide" Target="slides/slide118.xml"/><Relationship Id="rId126" Type="http://schemas.openxmlformats.org/officeDocument/2006/relationships/slide" Target="slides/slide119.xml"/><Relationship Id="rId127" Type="http://schemas.openxmlformats.org/officeDocument/2006/relationships/slide" Target="slides/slide120.xml"/><Relationship Id="rId128" Type="http://schemas.openxmlformats.org/officeDocument/2006/relationships/slide" Target="slides/slide121.xml"/><Relationship Id="rId129" Type="http://schemas.openxmlformats.org/officeDocument/2006/relationships/slide" Target="slides/slide122.xml"/><Relationship Id="rId130" Type="http://schemas.openxmlformats.org/officeDocument/2006/relationships/slide" Target="slides/slide123.xml"/><Relationship Id="rId131" Type="http://schemas.openxmlformats.org/officeDocument/2006/relationships/slide" Target="slides/slide124.xml"/><Relationship Id="rId132" Type="http://schemas.openxmlformats.org/officeDocument/2006/relationships/slide" Target="slides/slide125.xml"/><Relationship Id="rId133" Type="http://schemas.openxmlformats.org/officeDocument/2006/relationships/slide" Target="slides/slide126.xml"/><Relationship Id="rId134" Type="http://schemas.openxmlformats.org/officeDocument/2006/relationships/slide" Target="slides/slide127.xml"/><Relationship Id="rId135" Type="http://schemas.openxmlformats.org/officeDocument/2006/relationships/slide" Target="slides/slide128.xml"/><Relationship Id="rId136" Type="http://schemas.openxmlformats.org/officeDocument/2006/relationships/slide" Target="slides/slide129.xml"/><Relationship Id="rId137" Type="http://schemas.openxmlformats.org/officeDocument/2006/relationships/slide" Target="slides/slide130.xml"/><Relationship Id="rId138" Type="http://schemas.openxmlformats.org/officeDocument/2006/relationships/slide" Target="slides/slide131.xml"/><Relationship Id="rId139" Type="http://schemas.openxmlformats.org/officeDocument/2006/relationships/slide" Target="slides/slide132.xml"/><Relationship Id="rId140" Type="http://schemas.openxmlformats.org/officeDocument/2006/relationships/slide" Target="slides/slide133.xml"/><Relationship Id="rId141" Type="http://schemas.openxmlformats.org/officeDocument/2006/relationships/slide" Target="slides/slide134.xml"/><Relationship Id="rId142" Type="http://schemas.openxmlformats.org/officeDocument/2006/relationships/slide" Target="slides/slide135.xml"/><Relationship Id="rId143" Type="http://schemas.openxmlformats.org/officeDocument/2006/relationships/slide" Target="slides/slide13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0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9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0.xml"/></Relationships>
</file>

<file path=ppt/notesSlides/_rels/notesSlide1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1.xml"/></Relationships>
</file>

<file path=ppt/notesSlides/_rels/notesSlide1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2.xml"/></Relationships>
</file>

<file path=ppt/notesSlides/_rels/notesSlide1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1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4.xml"/></Relationships>
</file>

<file path=ppt/notesSlides/_rels/notesSlide1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5.xml"/></Relationships>
</file>

<file path=ppt/notesSlides/_rels/notesSlide1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6.xml"/></Relationships>
</file>

<file path=ppt/notesSlides/_rels/notesSlide1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7.xml"/></Relationships>
</file>

<file path=ppt/notesSlides/_rels/notesSlide1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8.xml"/></Relationships>
</file>

<file path=ppt/notesSlides/_rels/notesSlide1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9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0.xml"/></Relationships>
</file>

<file path=ppt/notesSlides/_rels/notesSlide1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1.xml"/></Relationships>
</file>

<file path=ppt/notesSlides/_rels/notesSlide1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2.xml"/></Relationships>
</file>

<file path=ppt/notesSlides/_rels/notesSlide1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3.xml"/></Relationships>
</file>

<file path=ppt/notesSlides/_rels/notesSlide1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_rels/notesSlide1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5.xml"/></Relationships>
</file>

<file path=ppt/notesSlides/_rels/notesSlide1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6.xml"/></Relationships>
</file>

<file path=ppt/notesSlides/_rels/notesSlide1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7.xml"/></Relationships>
</file>

<file path=ppt/notesSlides/_rels/notesSlide1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8.xml"/></Relationships>
</file>

<file path=ppt/notesSlides/_rels/notesSlide1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9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0.xml"/></Relationships>
</file>

<file path=ppt/notesSlides/_rels/notesSlide1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1.xml"/></Relationships>
</file>

<file path=ppt/notesSlides/_rels/notesSlide1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2.xml"/></Relationships>
</file>

<file path=ppt/notesSlides/_rels/notesSlide1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3.xml"/></Relationships>
</file>

<file path=ppt/notesSlides/_rels/notesSlide1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4.xml"/></Relationships>
</file>

<file path=ppt/notesSlides/_rels/notesSlide1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5.xml"/></Relationships>
</file>

<file path=ppt/notesSlides/_rels/notesSlide1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6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BEM-VINDO(A)</a:t>
            </a:r>
          </a:p>
          <a:p>
            <a:r>
              <a:t>Comenta no chat: teu nome, tua cidade, teu negócio e o que você vende.</a:t>
            </a:r>
          </a:p>
          <a:p>
            <a:r>
              <a:t>Sem som? Ativa o áudio na tela.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image6.jpg.</a:t>
            </a:r>
          </a:p>
          <a:p/>
          <a:p>
            <a:r>
              <a:t>COPY COMPLETA:</a:t>
            </a:r>
          </a:p>
          <a:p>
            <a:r>
              <a:t>2024–2025: MENOS ESTRUTURA, MAIS FOCO</a:t>
            </a:r>
          </a:p>
          <a:p>
            <a:r>
              <a:t>R$13 milhões em dois anos na MindMaster.</a:t>
            </a:r>
          </a:p>
          <a:p>
            <a:r>
              <a:t>No fim: um funil e cinco pessoas.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100/136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PASSO 2: INSTALE O BRAIN NECESSÁRIO</a:t>
            </a:r>
          </a:p>
          <a:p>
            <a:r>
              <a:t>Oferta, público, voz, provas, processos, restrições, números e decisões. Só entra o contexto que ajuda a tarefa.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101/136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PASSO 3: ESCOLHA A SKILL QUE ENTREGA</a:t>
            </a:r>
          </a:p>
          <a:p>
            <a:r>
              <a:t>A habilidade precisa declarar entrada, sequência, padrão de qualidade, limites e artefato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102/136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PASSO 4: ORGANIZE A ORQUESTRAÇÃO</a:t>
            </a:r>
          </a:p>
          <a:p>
            <a:r>
              <a:t>Objetivo → fontes → plano curto → execução → teste → aprovação → entrega → registro.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103/136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O RESULTADO DEPENDE DE DUAS PARTES</a:t>
            </a:r>
          </a:p>
          <a:p>
            <a:r>
              <a:t>Um agente instalado e trabalhando. Um dono capaz de dirigir, julgar e evoluir essa capacidade.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104/136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1. ENXERGAR POSSIBILIDADES</a:t>
            </a:r>
          </a:p>
          <a:p>
            <a:r>
              <a:t>Reconhecer tarefas, processos e decisões que podem receber apoio ou execução do agente.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105/136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2. ESCOLHER PRIORIDADE</a:t>
            </a:r>
          </a:p>
          <a:p>
            <a:r>
              <a:t>Colocar o agente onde existe maior impacto em receita, custo, eficiência ou horas do dono.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3. PROGRAMAR POR CONTEXTO</a:t>
            </a:r>
          </a:p>
          <a:p>
            <a:r>
              <a:t>Definir objetivo, fontes, restrições, permissões, padrão e condição de pronto.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107/136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4. DAR UMA ORDEM EXECUTÁVEL</a:t>
            </a:r>
          </a:p>
          <a:p>
            <a:r>
              <a:t>Transformar uma intenção vaga em trabalho delimitado, sem precisar escrever código.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108/136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5. JULGAR A ENTREGA</a:t>
            </a:r>
          </a:p>
          <a:p>
            <a:r>
              <a:t>Conferir correção, utilidade, aderência, segurança e impacto antes de usar.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109/136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6. CORRIGIR E TREINAR</a:t>
            </a:r>
          </a:p>
          <a:p>
            <a:r>
              <a:t>Transformar feedback em memória, regra ou skill para não corrigir o mesmo erro toda vez.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FILTRO DESTA AULA</a:t>
            </a:r>
          </a:p>
          <a:p>
            <a:r>
              <a:t>Fora da sala: renda fácil, prompt mágico, ferramenta da moda e autonomia sem responsabilidade.</a:t>
            </a:r>
          </a:p>
          <a:p>
            <a:r>
              <a:t>Dentro da sala: operação real, critério e revisão.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110/136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7. DEFINIR AUTONOMIA</a:t>
            </a:r>
          </a:p>
          <a:p>
            <a:r>
              <a:t>Decidir o que o agente prepara, o que executa com aprovação e o que pode rodar de forma recorrente.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111/136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8. MEDIR RESULTADO</a:t>
            </a:r>
          </a:p>
          <a:p>
            <a:r>
              <a:t>Acompanhar receita recuperada, custo evitado, horas liberadas, qualidade e retrabalho.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112/136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O DIAGNÓSTICO TEM DUAS DIMENSÕES</a:t>
            </a:r>
          </a:p>
          <a:p>
            <a:r>
              <a:t>MATURIDADE DO AGENTE: o que está instalado e executando.</a:t>
            </a:r>
          </a:p>
          <a:p>
            <a:r>
              <a:t>MATURIDADE DO DONO: o que ele sabe pedir, avaliar, corrigir, delegar e medir.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113/136</a:t>
            </a:r>
          </a:p>
          <a:p>
            <a:r>
              <a:t>DIREÇÃO: cinematográfica única; Inter ExtraBold/Black; câmera fixa.</a:t>
            </a:r>
          </a:p>
          <a:p>
            <a:r>
              <a:t>CENA: agenda com compromissos concretos.</a:t>
            </a:r>
          </a:p>
          <a:p/>
          <a:p>
            <a:r>
              <a:t>COPY COMPLETA:</a:t>
            </a:r>
          </a:p>
          <a:p>
            <a:r>
              <a:t>ESTÁGIO 0: SEM IA OPERACIONAL</a:t>
            </a:r>
          </a:p>
          <a:p>
            <a:r>
              <a:t>Tudo depende de execução humana. Pergunta: quanto dinheiro, tempo e oportunidade se perdem porque cada tarefa espera disponibilidade?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114/136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ESTÁGIO 1: IA DE CONSULTA</a:t>
            </a:r>
          </a:p>
          <a:p>
            <a:r>
              <a:t>Ela responde e resume, mas nada entra na operação. Pergunta: quantas respostas viram ativo publicado ou processo executado?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115/136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ESTÁGIO 2: IA PRODUTORA SEM CRITÉRIO</a:t>
            </a:r>
          </a:p>
          <a:p>
            <a:r>
              <a:t>Existe volume, mas falta padrão confiável. Pergunta: quem define o que é bom, quais fontes valem e quando está pronto?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116/136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ESTÁGIO 3: AGENTE INSTALADO, DONO DESPREPARADO</a:t>
            </a:r>
          </a:p>
          <a:p>
            <a:r>
              <a:t>Existe capacidade, mas faltam contexto, limites, feedback e métrica. Pergunta: o dono sabe dirigir o agente?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117/136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ESTÁGIO 4: AGENTE DIRIGIDO ESTRATEGICAMENTE</a:t>
            </a:r>
          </a:p>
          <a:p>
            <a:r>
              <a:t>O agente conhece a empresa, executa tarefas delimitadas e aprende com correções. O próximo passo é medir impacto e atacar outro gargalo.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118/136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ESTÁGIO 5: OPERAÇÃO ORQUESTRADA</a:t>
            </a:r>
          </a:p>
          <a:p>
            <a:r>
              <a:t>Rotinas recorrentes, autonomia graduada e prestação de contas. O dono governa por exceção e indicador.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119/136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EM QUAL ESTÁGIO VOCÊ ESTÁ HOJE?</a:t>
            </a:r>
          </a:p>
          <a:p>
            <a:r>
              <a:t>0 sem IA · 1 consulta · 2 produz sem critério · 3 instalado sem direção · 4 dirigido · 5 orquestrado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EU NÃO SOU GURU</a:t>
            </a:r>
          </a:p>
          <a:p>
            <a:r>
              <a:t>Carro, relógio e personagem de palco não sustentam uma tese. Meu argumento é a operação que você consegue conferir.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120/136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O MESMO AGENTE PODE TRABALHAR EM CINCO ARENAS</a:t>
            </a:r>
          </a:p>
          <a:p>
            <a:r>
              <a:t>Ganhar · Economizar · Controlar · Produzir · Viver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GANHAR</a:t>
            </a:r>
          </a:p>
          <a:p>
            <a:r>
              <a:t>Oferta, marketing, conteúdo, páginas, funis, atendimento, CRM, propostas, follow-up e vendas.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122/136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ECONOMIZAR</a:t>
            </a:r>
          </a:p>
          <a:p>
            <a:r>
              <a:t>Reduzir retrabalho, ferramentas redundantes, terceirização fragmentada, desperdícios e contratações prematuras.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CONTROLAR</a:t>
            </a:r>
          </a:p>
          <a:p>
            <a:r>
              <a:t>Organizar financeiro, caixa, DRE gerencial, documentos, indicadores e projetos com validação humana onde exigida.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124/136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PRODUZIR</a:t>
            </a:r>
          </a:p>
          <a:p>
            <a:r>
              <a:t>Pesquisar, criar, executar, organizar reuniões, planos, documentos e acompanhamentos.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125/136</a:t>
            </a:r>
          </a:p>
          <a:p>
            <a:r>
              <a:t>DIREÇÃO: cinematográfica única; Inter ExtraBold/Black; câmera fixa.</a:t>
            </a:r>
          </a:p>
          <a:p>
            <a:r>
              <a:t>CENA: agenda com compromissos concretos.</a:t>
            </a:r>
          </a:p>
          <a:p/>
          <a:p>
            <a:r>
              <a:t>COPY COMPLETA:</a:t>
            </a:r>
          </a:p>
          <a:p>
            <a:r>
              <a:t>VIVER</a:t>
            </a:r>
          </a:p>
          <a:p>
            <a:r>
              <a:t>Organizar agenda, compromissos, rotinas, compras, viagens, lembretes e reduzir a carga mental.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AGENTE APOIA. O RESPONSÁVEL HUMANO VALIDA.</a:t>
            </a:r>
          </a:p>
          <a:p>
            <a:r>
              <a:t>Fiscal, contábil, jurídico, financeiro, saúde e outras áreas sensíveis continuam sob responsabilidade profissional.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127/136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A CONTA TEM TRÊS CAIXAS</a:t>
            </a:r>
          </a:p>
          <a:p>
            <a:r>
              <a:t>ECONOMIA DIRETA + RECEITA RECUPERÁVEL + VALOR DAS HORAS LIBERADAS = IMPACTO MENSAL ESTIMADO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128/136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SEM PREMISSAS, NÃO EXISTE CONTA</a:t>
            </a:r>
          </a:p>
          <a:p>
            <a:r>
              <a:t>Gasto atual por tarefa</a:t>
            </a:r>
          </a:p>
          <a:p>
            <a:r>
              <a:t>Horas do dono e da equipe</a:t>
            </a:r>
          </a:p>
          <a:p>
            <a:r>
              <a:t>Leads sem resposta ou follow-up</a:t>
            </a:r>
          </a:p>
          <a:p>
            <a:r>
              <a:t>Ticket e taxa de fechamento</a:t>
            </a:r>
          </a:p>
          <a:p>
            <a:r>
              <a:t>Projetos atrasados por falta de capacidade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129/136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SEPARE ESTIMATIVA, CENÁRIO E PROVA</a:t>
            </a:r>
          </a:p>
          <a:p>
            <a:r>
              <a:t>Estimativa projeta. Cenário compara possibilidades. Prova mostra o que aconteceu. Nenhuma das três deve fingir ser a outra.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EXECUÇÃO ANTES DE OPINIÃO</a:t>
            </a:r>
          </a:p>
          <a:p>
            <a:r>
              <a:t>O que você vai ver nasceu de operação, campanha, atendimento, conteúdo, vendas e gestão. As imagens originais continuam aqui porque são parte da prova.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130/136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ESSE DIAGNÓSTICO É PRA VOCÊ SE...</a:t>
            </a:r>
          </a:p>
          <a:p>
            <a:r>
              <a:t>Você vende ou quer vender pela internet</a:t>
            </a:r>
          </a:p>
          <a:p>
            <a:r>
              <a:t>Existe uma tarefa real para delegar</a:t>
            </a:r>
          </a:p>
          <a:p>
            <a:r>
              <a:t>Você aceita fornecer contexto e revisar</a:t>
            </a:r>
          </a:p>
          <a:p>
            <a:r>
              <a:t>Você quer medir impacto em receita, custo, eficiência ou horas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FORA DE PERFIL</a:t>
            </a:r>
          </a:p>
          <a:p>
            <a:r>
              <a:t>Atalho financeiro sem oferta, validação e venda</a:t>
            </a:r>
          </a:p>
          <a:p>
            <a:r>
              <a:t>Automação sem responsabilidade</a:t>
            </a:r>
          </a:p>
          <a:p>
            <a:r>
              <a:t>Uma ferramenta que decide tudo sozinha</a:t>
            </a:r>
          </a:p>
          <a:p>
            <a:r>
              <a:t>Resultado sem contexto, trabalho ou revisão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132/136</a:t>
            </a:r>
          </a:p>
          <a:p>
            <a:r>
              <a:t>DIREÇÃO: cinematográfica única; Inter ExtraBold/Black; câmera fixa.</a:t>
            </a:r>
          </a:p>
          <a:p>
            <a:r>
              <a:t>CENA: agenda com compromissos concretos.</a:t>
            </a:r>
          </a:p>
          <a:p/>
          <a:p>
            <a:r>
              <a:t>COPY COMPLETA:</a:t>
            </a:r>
          </a:p>
          <a:p>
            <a:r>
              <a:t>O FORMULÁRIO PRECISA DE DADOS REAIS</a:t>
            </a:r>
          </a:p>
          <a:p>
            <a:r>
              <a:t>Negócio e oferta</a:t>
            </a:r>
          </a:p>
          <a:p>
            <a:r>
              <a:t>Tarefa que está parada ou cara</a:t>
            </a:r>
          </a:p>
          <a:p>
            <a:r>
              <a:t>Frequência e pessoas envolvidas</a:t>
            </a:r>
          </a:p>
          <a:p>
            <a:r>
              <a:t>Fontes disponíveis</a:t>
            </a:r>
          </a:p>
          <a:p>
            <a:r>
              <a:t>Risco e aprovação necessária</a:t>
            </a:r>
          </a:p>
          <a:p>
            <a:r>
              <a:t>Resultado esperado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PERGUNTAS FREQUENTES</a:t>
            </a:r>
          </a:p>
          <a:p>
            <a:r>
              <a:t>Preciso programar? Não. Preciso aprender a dirigir a tarefa.</a:t>
            </a:r>
          </a:p>
          <a:p>
            <a:r>
              <a:t>O agente publica sozinho? Só com autonomia explícita e proporcional ao risco.</a:t>
            </a:r>
          </a:p>
          <a:p>
            <a:r>
              <a:t>Ele substitui profissional responsável? Não. Ele prepara, organiza e apoia.</a:t>
            </a:r>
          </a:p>
          <a:p>
            <a:r>
              <a:t>Existe resultado garantido? Não. O impacto depende das premissas e da execução.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134/136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O QUE ACONTECE DEPOIS DO ENVIO</a:t>
            </a:r>
          </a:p>
          <a:p>
            <a:r>
              <a:t>As respostas organizam o diagnóstico da primeira aplicação. O envio não promete aprovação, implantação nem resultado.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135/136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LEVA ESTA PERGUNTA COM VOCÊ</a:t>
            </a:r>
          </a:p>
          <a:p>
            <a:r>
              <a:t>Qual tarefa digital custa dinheiro ou horas hoje e poderia terminar em um artefato conferível?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136/136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MAPEIE A PRIMEIRA APLICAÇÃO DO TEU SÓCIO IA</a:t>
            </a:r>
          </a:p>
          <a:p>
            <a:r>
              <a:t>Preencha o formulário para organizar tarefa, contexto, risco, condição de pronto e impacto esperado.</a:t>
            </a:r>
          </a:p>
          <a:p/>
          <a:p>
            <a:r>
              <a:t>leonardomolina.com.br/implementacao-ia/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14/136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QUEM EMPREENDE NO BRASIL JÁ FAZ A PARTE DIFÍCIL</a:t>
            </a:r>
          </a:p>
          <a:p>
            <a:r>
              <a:t>Você resolve problema, vende, atende e ainda segura a operação. O próximo passo é colocar capacidade digital para trabalhar sob teu comando.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15/136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ALINHAMENTO DE EXPECTATIVAS</a:t>
            </a:r>
          </a:p>
          <a:p>
            <a:r>
              <a:t>Coloca no chat o que você mais quer recuperar: receita, margem, capacidade ou horas do teu dia.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16/136</a:t>
            </a:r>
          </a:p>
          <a:p>
            <a:r>
              <a:t>DIREÇÃO: cinematográfica única; Inter ExtraBold/Black; câmera fixa.</a:t>
            </a:r>
          </a:p>
          <a:p>
            <a:r>
              <a:t>CENA: agenda com compromissos concretos.</a:t>
            </a:r>
          </a:p>
          <a:p/>
          <a:p>
            <a:r>
              <a:t>COPY COMPLETA:</a:t>
            </a:r>
          </a:p>
          <a:p>
            <a:r>
              <a:t>QUAL DESTES RESULTADOS VOCÊ QUER?</a:t>
            </a:r>
          </a:p>
          <a:p>
            <a:r>
              <a:t>1. Mais ativos no mercado</a:t>
            </a:r>
          </a:p>
          <a:p>
            <a:r>
              <a:t>2. Leads acompanhados no prazo</a:t>
            </a:r>
          </a:p>
          <a:p>
            <a:r>
              <a:t>3. Menos retrabalho e ferramentas soltas</a:t>
            </a:r>
          </a:p>
          <a:p>
            <a:r>
              <a:t>4. Informações e números organizados</a:t>
            </a:r>
          </a:p>
          <a:p>
            <a:r>
              <a:t>5. Horas retiradas da operação repetitiva</a:t>
            </a:r>
          </a:p>
          <a:p>
            <a:r>
              <a:t>6. Mais decisões importantes na tua agenda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17/136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FICA ATÉ O FIM</a:t>
            </a:r>
          </a:p>
          <a:p>
            <a:r>
              <a:t>Você vai sair sabendo qual tarefa colocar no agente primeiro e quais dados precisa levantar para calcular o impacto.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18/136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image20.png.</a:t>
            </a:r>
          </a:p>
          <a:p/>
          <a:p>
            <a:r>
              <a:t>COPY COMPLETA:</a:t>
            </a:r>
          </a:p>
          <a:p>
            <a:r>
              <a:t>TRÊS REAGEM À IA. O OPERADOR TESTA.</a:t>
            </a:r>
          </a:p>
          <a:p>
            <a:r>
              <a:t>Cético, apocalíptico e guru discutem a tecnologia. O operador pergunta qual tarefa ficou pronta e abre o arquivo.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19/136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INFORMAÇÃO + FERRAMENTA + DIREÇÃO</a:t>
            </a:r>
          </a:p>
          <a:p>
            <a:r>
              <a:t>A informação mostra o que mudou. A ferramenta cria capacidade. A direção transforma capacidade em trabalho útil.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HOJE VOCÊ VAI VER TRABALHO PRONTO</a:t>
            </a:r>
          </a:p>
          <a:p>
            <a:r>
              <a:t>Um agente treinado no teu negócio pode transformar uma ordem em página, conteúdo, acompanhamento comercial, análise e organização.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20/136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image18.jpg.</a:t>
            </a:r>
          </a:p>
          <a:p/>
          <a:p>
            <a:r>
              <a:t>COPY COMPLETA:</a:t>
            </a:r>
          </a:p>
          <a:p>
            <a:r>
              <a:t>O MUNDO VIROU ANTES DE TODO MUNDO PERCEBER</a:t>
            </a:r>
          </a:p>
          <a:p>
            <a:r>
              <a:t>A Blockbuster não perdeu por falta de tamanho. Perdeu porque insistiu num modelo enquanto o comportamento do cliente já tinha mudado.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ATENDIMENTO JÁ VIROU OPERAÇÃO DE IA</a:t>
            </a:r>
          </a:p>
          <a:p>
            <a:r>
              <a:t>Grandes empresas automatizaram partes inteiras do atendimento. A pergunta para o pequeno negócio é menor e mais prática: qual fila digital já pode ser assistida hoje?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22/136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TRÊS GIGANTES, O MESMO MOVIMENTO</a:t>
            </a:r>
          </a:p>
          <a:p>
            <a:r>
              <a:t>Amazon, Shopify e JPMorgan já tratam IA como capacidade operacional. As fontes originais estão preservadas na tela; a lição é organizar sistema antes de pedir mais estrutura.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SAÚDE: IA PREPARA O REGISTRO</a:t>
            </a:r>
          </a:p>
          <a:p>
            <a:r>
              <a:t>Nabla e DAX Copilot mostram IA transcrevendo consultas e preparando prontuários. O médico continua responsável por revisar e validar.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24/136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JURÍDICO: IA PREPARA, O PROFISSIONAL VALIDA</a:t>
            </a:r>
          </a:p>
          <a:p>
            <a:r>
              <a:t>Harvey AI apoia pesquisa, minuta e revisão documental. Atos jurídicos e decisões sensíveis continuam com o profissional responsável.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25/136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EDUCAÇÃO: UM APOIO MAIS PERSONALIZADO</a:t>
            </a:r>
          </a:p>
          <a:p>
            <a:r>
              <a:t>Ferramentas como Khanmigo mostram feedback e tutoria apoiados por IA. O professor continua definindo objetivo, contexto e critério.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26/136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PEQUENAS EQUIPES JÁ ENTREGAM EM OUTRA ESCALA</a:t>
            </a:r>
          </a:p>
          <a:p>
            <a:r>
              <a:t>Código, página, anúncio e atendimento podem compartilhar contexto e sequência. O tamanho da equipe deixou de ser a única medida de capacidade.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27/136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ATRASO TAMBÉM ACUMULA</a:t>
            </a:r>
          </a:p>
          <a:p>
            <a:r>
              <a:t>Cada mês sem contexto permanente mantém as mesmas tarefas dependentes do dono, as mesmas explicações repetidas e os mesmos projetos na fila.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28/136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MERCADO CRESCE. A DISTRIBUIÇÃO CONTINUA DESIGUAL</a:t>
            </a:r>
          </a:p>
          <a:p>
            <a:r>
              <a:t>Mais ferramentas e mais audiência não garantem mais resultado. Capacidade de produzir, publicar e acompanhar ainda separa ideia de ativo no mercado.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29/136</a:t>
            </a:r>
          </a:p>
          <a:p>
            <a:r>
              <a:t>DIREÇÃO: cinematográfica única; Inter ExtraBold/Black; câmera fixa.</a:t>
            </a:r>
          </a:p>
          <a:p>
            <a:r>
              <a:t>CENA: agenda com compromissos concretos.</a:t>
            </a:r>
          </a:p>
          <a:p/>
          <a:p>
            <a:r>
              <a:t>COPY COMPLETA:</a:t>
            </a:r>
          </a:p>
          <a:p>
            <a:r>
              <a:t>O VOLUME NÃO ESPERA A TUA AGENDA</a:t>
            </a:r>
          </a:p>
          <a:p>
            <a:r>
              <a:t>Milhões de peças entram nas plataformas todos os dias. A resposta é transformar contexto em produção consistente e revisada.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 ORDEM FOI ESTA</a:t>
            </a:r>
          </a:p>
          <a:p>
            <a:r>
              <a:t>Reconstrua meu webinar atual. Preserve a espinha, a cadência e as provas. Atualize o posicionamento. Devolva pelo menos 100 slides, uma URL pública, o PPTX editável e o PDF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30/136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ISSO É O MUNDO. AGORA VAMOS FALAR DE VOCÊ.</a:t>
            </a:r>
          </a:p>
          <a:p>
            <a:r>
              <a:t>A mudança só importa quando encontra uma tarefa parada dentro do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31/136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image28.png.</a:t>
            </a:r>
          </a:p>
          <a:p/>
          <a:p>
            <a:r>
              <a:t>COPY COMPLETA:</a:t>
            </a:r>
          </a:p>
          <a:p>
            <a:r>
              <a:t>VOCÊ É BOM NO QUE FAZ. E ESTÁ AFOGADO NA OPERAÇÃO.</a:t>
            </a:r>
          </a:p>
          <a:p>
            <a:r>
              <a:t>Competência você já tem. O gargalo aparece quando toda tarefa digital depende da tua disponibilidade.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32/136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QUANTAS FUNÇÕES VOCÊ EXERCE SOZINHO?</a:t>
            </a:r>
          </a:p>
          <a:p>
            <a:r>
              <a:t>Atende, publica, responde, vende, cobra, organiza, revisa e lembra. Coloca no chat quantas frentes disputam tua atenção hoje.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33/136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image32.png.</a:t>
            </a:r>
          </a:p>
          <a:p/>
          <a:p>
            <a:r>
              <a:t>COPY COMPLETA:</a:t>
            </a:r>
          </a:p>
          <a:p>
            <a:r>
              <a:t>UMA PESSOA. CINCO FRENTES. DEZENAS DE TAREFAS.</a:t>
            </a:r>
          </a:p>
          <a:p>
            <a:r>
              <a:t>MARKETING · CONTEÚDO · ATENDIMENTO · OPERAÇÃO · VENDAS</a:t>
            </a:r>
          </a:p>
          <a:p>
            <a:r>
              <a:t>Tudo precisa passar pela mesma cabeça antes de chegar ao mercado.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34/136</a:t>
            </a:r>
          </a:p>
          <a:p>
            <a:r>
              <a:t>DIREÇÃO: cinematográfica única; Inter ExtraBold/Black; câmera fixa.</a:t>
            </a:r>
          </a:p>
          <a:p>
            <a:r>
              <a:t>CENA: agenda com compromissos concretos.</a:t>
            </a:r>
          </a:p>
          <a:p/>
          <a:p>
            <a:r>
              <a:t>COPY COMPLETA:</a:t>
            </a:r>
          </a:p>
          <a:p>
            <a:r>
              <a:t>A OPERAÇÃO EMPURRA A VIDA PARA DEPOIS</a:t>
            </a:r>
          </a:p>
          <a:p>
            <a:r>
              <a:t>Quando execução e coordenação ocupam o dia inteiro, até a decisão que mudaria o negócio fica para depois.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35/136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A VIAGEM QUE NÃO TEVE. A ACADEMIA PARADA. O EXAME ADIADO.</a:t>
            </a:r>
          </a:p>
          <a:p>
            <a:r>
              <a:t>Carga operacional também aparece fora da empresa. A conta de tempo precisa nomear o que foi adiado.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36/136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MAIS TRABALHO NÃO PODE SIGNIFICAR MENOS MARGEM</a:t>
            </a:r>
          </a:p>
          <a:p>
            <a:r>
              <a:t>Se cada nova frente exige outra ferramenta, outro fornecedor e mais coordenação do dono, a receita pode crescer sem a operação ficar melhor.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37/136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TODO NEGÓCIO MUDA DE GARGALO QUANDO CRESCE</a:t>
            </a:r>
          </a:p>
          <a:p>
            <a:r>
              <a:t>O modelo dos cinco estágios mostra que o problema de hoje não será o mesmo de amanhã. O sistema precisa acumular contexto enquanto a empresa muda.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38/136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TÁ. EU TENHO QUE USAR IA.</a:t>
            </a:r>
          </a:p>
          <a:p>
            <a:r>
              <a:t>Saber disso não resolve nada. A pergunta que move a operação é: qual tarefa real entra primeiro?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39/136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DILÚVIO DE FERRAMENTAS TE PARALISA</a:t>
            </a:r>
          </a:p>
          <a:p>
            <a:r>
              <a:t>Toda semana surge outra IA. Correr atrás de cada lançamento é continuar sem contexto permanente, sem padrão e sem processo.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image1.jpg.</a:t>
            </a:r>
          </a:p>
          <a:p/>
          <a:p>
            <a:r>
              <a:t>COPY COMPLETA:</a:t>
            </a:r>
          </a:p>
          <a:p>
            <a:r>
              <a:t>O AGENTE DEVOLVEU ESTE WEBINAR</a:t>
            </a:r>
          </a:p>
          <a:p>
            <a:r>
              <a:t>136 slides editáveis. Assets originais recolocados. Copy atualizada. PDF final. Preview navegável no desktop e no celular.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40/136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MAIS FERRAMENTA NÃO RESOLVE CONTEXTO</a:t>
            </a:r>
          </a:p>
          <a:p>
            <a:r>
              <a:t>Você pode abrir dez telas e ainda terminar o dia copiando informação de um lugar para outro.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41/136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QUATRO ARMADILHAS ROUBAM O POTENCIAL</a:t>
            </a:r>
          </a:p>
          <a:p>
            <a:r>
              <a:t>1. Chat solto</a:t>
            </a:r>
          </a:p>
          <a:p>
            <a:r>
              <a:t>2. Ferramentas empilhadas</a:t>
            </a:r>
          </a:p>
          <a:p>
            <a:r>
              <a:t>3. Terceirização fragmentada</a:t>
            </a:r>
          </a:p>
          <a:p>
            <a:r>
              <a:t>4. Contratação antes de entender a tarefa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42/136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ARMADILHA 1: CHAT SOLTO</a:t>
            </a:r>
          </a:p>
          <a:p>
            <a:r>
              <a:t>Ele responde. Mas cada conversa recomeça, você reexplica o negócio e ainda transforma a resposta em trabalho na mão.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43/136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O CUSTO ESCONDIDO DA IA SEM CONTEXTO</a:t>
            </a:r>
          </a:p>
          <a:p>
            <a:r>
              <a:t>Tempo gasto reconstruindo contexto + revisão extra + risco de decidir com uma resposta convincente, mas errada. A conta depende do teu volume e do teu processo.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44/136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ARMADILHA 2: FERRAMENTAS EMPILHADAS</a:t>
            </a:r>
          </a:p>
          <a:p>
            <a:r>
              <a:t>Informação descentralizada. Várias telas. Várias mensalidades. Curvas de aprendizado que não compartilham memória.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45/136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ARMADILHA 3: TERCEIRIZAR TUDO</a:t>
            </a:r>
          </a:p>
          <a:p>
            <a:r>
              <a:t>Cada fornecedor recebe um pedaço do contexto. O dono continua coordenando a fila e juntando as entregas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ARMADILHA 4: CONTRATAR PARA TODO GAP</a:t>
            </a:r>
          </a:p>
          <a:p>
            <a:r>
              <a:t>Antes de abrir outra vaga para uma tarefa digital, delimite o trabalho, teste o que o agente pode preparar e preserve decisão humana onde o risco exige.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47/136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CRESCER É SIMPLES. EXECUTAR É DIFÍCIL.</a:t>
            </a:r>
          </a:p>
          <a:p>
            <a:r>
              <a:t>Mais trabalho útil precisa chegar ao mercado sem transformar o dono no fio que conecta tudo.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48/136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ESFORÇO NÃO COMPENSA CONTEXTO PERDIDO</a:t>
            </a:r>
          </a:p>
          <a:p>
            <a:r>
              <a:t>Uma operação fragmentada devolve cada pendência para o dono.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49/136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image40.jpg.</a:t>
            </a:r>
          </a:p>
          <a:p/>
          <a:p>
            <a:r>
              <a:t>COPY COMPLETA:</a:t>
            </a:r>
          </a:p>
          <a:p>
            <a:r>
              <a:t>POR QUE EU CRIEI ISSO</a:t>
            </a:r>
          </a:p>
          <a:p>
            <a:r>
              <a:t>Eu precisava de capacidade operacional sem perder o contexto, a voz e o critério do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ISSO É PRA QUEM VENDE OU QUER VENDER PELA INTERNET</a:t>
            </a:r>
          </a:p>
          <a:p>
            <a:r>
              <a:t>Produto, serviço, consultoria, agência, comércio ou operação profissional. O corte é simples: existe uma venda para colocar no mercado e trabalho digital para executar.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50/136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image41.jpg.</a:t>
            </a:r>
          </a:p>
          <a:p/>
          <a:p>
            <a:r>
              <a:t>COPY COMPLETA:</a:t>
            </a:r>
          </a:p>
          <a:p>
            <a:r>
              <a:t>EU PRECISAVA DE MAIS TEMPO</a:t>
            </a:r>
          </a:p>
          <a:p>
            <a:r>
              <a:t>Não para trabalhar mais. Para decidir, vender, acompanhar a família e escolher o que merece minha atenção.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EU QUERIA VOLTAR A DECIDIR</a:t>
            </a:r>
          </a:p>
          <a:p>
            <a:r>
              <a:t>A intenção era simples: parar de coordenar cada detalhe e receber de volta apenas o que exige julgamento.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52/136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AGENTE PRECISAVA CUMPRIR CINCO CONDIÇÕES</a:t>
            </a:r>
          </a:p>
          <a:p>
            <a:r>
              <a:t>1. Funcionar sem prender o dono ao computador</a:t>
            </a:r>
          </a:p>
          <a:p>
            <a:r>
              <a:t>2. Conhecer a empresa</a:t>
            </a:r>
          </a:p>
          <a:p>
            <a:r>
              <a:t>3. Executar tarefas, não apenas responder</a:t>
            </a:r>
          </a:p>
          <a:p>
            <a:r>
              <a:t>4. Usar ferramentas autorizadas</a:t>
            </a:r>
          </a:p>
          <a:p>
            <a:r>
              <a:t>5. Devolver trabalho pronto para revisão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EU TESTEI ISSO DENTRO DA OPERAÇÃO</a:t>
            </a:r>
          </a:p>
          <a:p>
            <a:r>
              <a:t>Sem ser programador, fui ligando contexto, habilidades, ferramentas, checkpoints e revisão até o agente conseguir produzir entregas utilizáveis.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54/136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image48.jpg.</a:t>
            </a:r>
          </a:p>
          <a:p/>
          <a:p>
            <a:r>
              <a:t>COPY COMPLETA:</a:t>
            </a:r>
          </a:p>
          <a:p>
            <a:r>
              <a:t>O CAMPO GANHOU UM NOME: ENGENHARIA DE CONTEXTO</a:t>
            </a:r>
          </a:p>
          <a:p>
            <a:r>
              <a:t>Em junho de 2025, Andrej Karpathy ajudou a popularizar a ideia: preencher a janela de contexto com a informação certa para a tarefa certa.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55/136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image48.jpg.</a:t>
            </a:r>
          </a:p>
          <a:p/>
          <a:p>
            <a:r>
              <a:t>COPY COMPLETA:</a:t>
            </a:r>
          </a:p>
          <a:p>
            <a:r>
              <a:t>CONTEXTO CERTO. NA HORA CERTA. PARA A TAREFA CERTA.</a:t>
            </a:r>
          </a:p>
          <a:p>
            <a:r>
              <a:t>A fonte original de Karpathy está preservada nesta tela. A tecnologia só melhora quando recebe contexto, limite e condição de pronto.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 ARQUITETURA EM VOLTA DA FERRAMENTA</a:t>
            </a:r>
          </a:p>
          <a:p>
            <a:r>
              <a:t>O modelo pode mudar. O contexto, as habilidades e a forma de trabalhar ficam na empresa.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57/136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UM ÚNICO SÓCIO IA. TRÊS CAMADAS.</a:t>
            </a:r>
          </a:p>
          <a:p>
            <a:r>
              <a:t>BRAIN: o que ele sabe.</a:t>
            </a:r>
          </a:p>
          <a:p>
            <a:r>
              <a:t>SKILLS: o que ele sabe fazer.</a:t>
            </a:r>
          </a:p>
          <a:p>
            <a:r>
              <a:t>ORQUESTRAÇÃO: como transforma objetivo em sequência, execução e conferência.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58/136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BRAIN: O CONTEXTO QUE NÃO RECOMEÇA</a:t>
            </a:r>
          </a:p>
          <a:p>
            <a:r>
              <a:t>Empresa, público, oferta, voz, provas, processos, números, restrições e decisões. Ele chega sabendo a casa.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59/136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O CHAT PERGUNTA. O SÓCIO IA RECUPERA O CONTEXTO.</a:t>
            </a:r>
          </a:p>
          <a:p>
            <a:r>
              <a:t>A diferença aparece quando uma nova ordem já encontra decisões, fontes e padrões do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DOIS COMBINADOS ANTES DE COMEÇAR</a:t>
            </a:r>
          </a:p>
          <a:p>
            <a:r>
              <a:t>1. No final eu vou te mostrar um próximo passo. Esse é o meu marketing e eu não vou esconder.</a:t>
            </a:r>
          </a:p>
          <a:p>
            <a:r>
              <a:t>2. Até o fim, eu vou mostrar trabalho real antes de explicar tecnologia.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60/136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SKILLS: HABILIDADES QUE TERMINAM EM ENTREGA</a:t>
            </a:r>
          </a:p>
          <a:p>
            <a:r>
              <a:t>Página, conteúdo, análise, atendimento, follow-up, relatório, organização financeira e outras tarefas delimitadas.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61/136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UMA SKILL. UMA TAREFA. UMA CONDIÇÃO DE PRONTO.</a:t>
            </a:r>
          </a:p>
          <a:p>
            <a:r>
              <a:t>A habilidade vale pelo arquivo, mensagem, página, análise ou fluxo que entrega para alguém usar.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62/136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VOCÊ NÃO ESTUDA A SKILL. VOCÊ DÁ A ORDEM.</a:t>
            </a:r>
          </a:p>
          <a:p>
            <a:r>
              <a:t>O dono define objetivo, contexto, limite e o que precisa receber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63/136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ORQUESTRAÇÃO: DO OBJETIVO À CONFERÊNCIA</a:t>
            </a:r>
          </a:p>
          <a:p>
            <a:r>
              <a:t>O agente recupera contexto, escolhe a habilidade, organiza a sequência, executa, testa e devolve a prova.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64/136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SEM SEQUÊNCIA, É RUÍDO. COM SEQUÊNCIA, VIRA TRABALHO.</a:t>
            </a:r>
          </a:p>
          <a:p>
            <a:r>
              <a:t>A orquestração impede que dez respostas soltas pareçam uma operação.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65/136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AUTONOMIA É GRADUADA PELO RISCO</a:t>
            </a:r>
          </a:p>
          <a:p>
            <a:r>
              <a:t>PREPARA: o dono decide e envia.</a:t>
            </a:r>
          </a:p>
          <a:p>
            <a:r>
              <a:t>EXECUTA COM APROVAÇÃO: o agente age depois do ok.</a:t>
            </a:r>
          </a:p>
          <a:p>
            <a:r>
              <a:t>RECORRENTE: o agente roda e presta contas dentro de limites claros.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66/136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image52.png.</a:t>
            </a:r>
          </a:p>
          <a:p/>
          <a:p>
            <a:r>
              <a:t>COPY COMPLETA:</a:t>
            </a:r>
          </a:p>
          <a:p>
            <a:r>
              <a:t>A INTERFACE VIVE ONDE VOCÊ JÁ VIVE</a:t>
            </a:r>
          </a:p>
          <a:p>
            <a:r>
              <a:t>Celular, tablet ou computador. O mesmo agente, o mesmo contexto e as mesmas regras.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67/136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image50.png.</a:t>
            </a:r>
          </a:p>
          <a:p/>
          <a:p>
            <a:r>
              <a:t>COPY COMPLETA:</a:t>
            </a:r>
          </a:p>
          <a:p>
            <a:r>
              <a:t>INTERFACE NO BOLSO. CONTEXTO NA INFRAESTRUTURA.</a:t>
            </a:r>
          </a:p>
          <a:p>
            <a:r>
              <a:t>O Telegram reduz atrito. A infraestrutura mantém memória, skills, agenda e integrações disponíveis.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68/136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ANTES, O DONO TRADUZIA TUDO EM ETAPAS</a:t>
            </a:r>
          </a:p>
          <a:p>
            <a:r>
              <a:t>Depois, ele dá a direção, confere o plano curto, aprova o que exige risco e julga o trabalho entregue.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69/136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AGENTE AMPLIA CAPACIDADE. O DONO DIRIGE.</a:t>
            </a:r>
          </a:p>
          <a:p>
            <a:r>
              <a:t>A formação ensina a enxergar possibilidades, priorizar, programar contexto, comandar, julgar, corrigir, conceder autonomia e medir.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VOCÊ ESTÁ AQUI</a:t>
            </a:r>
          </a:p>
          <a:p>
            <a:r>
              <a:t>AULA → TRABALHO PRONTO → DIAGNÓSTICO → PRIMEIRA APLICAÇÃO</a:t>
            </a:r>
          </a:p>
          <a:p>
            <a:r>
              <a:t>Nesta aula, você vai enxergar onde um agente pode trabalhar no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70/136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image52.png.</a:t>
            </a:r>
          </a:p>
          <a:p/>
          <a:p>
            <a:r>
              <a:t>COPY COMPLETA:</a:t>
            </a:r>
          </a:p>
          <a:p>
            <a:r>
              <a:t>ISSO JÁ RODA COM CHECKPOINT E PROVA</a:t>
            </a:r>
          </a:p>
          <a:p>
            <a:r>
              <a:t>Missões sequenciais. Frentes paralelas apenas quando independentes. Critério de pronto. Aprovação proporcional ao risco. Artefato conferido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71/136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image53.png.</a:t>
            </a:r>
          </a:p>
          <a:p/>
          <a:p>
            <a:r>
              <a:t>COPY COMPLETA:</a:t>
            </a:r>
          </a:p>
          <a:p>
            <a:r>
              <a:t>CADA ETAPA DEIXA UM RASTRO CONFERÍVEL</a:t>
            </a:r>
          </a:p>
          <a:p>
            <a:r>
              <a:t>Plano curto, fontes usadas, arquivo produzido, teste executado e próximo passo. Sem alegar pronto antes da prova.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72/136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image50.png.</a:t>
            </a:r>
          </a:p>
          <a:p/>
          <a:p>
            <a:r>
              <a:t>COPY COMPLETA:</a:t>
            </a:r>
          </a:p>
          <a:p>
            <a:r>
              <a:t>AGORA AO VIVO, NO TELEGRAM</a:t>
            </a:r>
          </a:p>
          <a:p>
            <a:r>
              <a:t>Primeiro você vê a ordem. Depois o contexto recuperado. Em seguida o plano, a execução e o arquivo utilizável.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MERCADO E POSICIONAMENTO</a:t>
            </a:r>
          </a:p>
          <a:p>
            <a:r>
              <a:t>Pesquisar concorrentes com fontes</a:t>
            </a:r>
          </a:p>
          <a:p>
            <a:r>
              <a:t>Mapear dor e objeção em verbatim</a:t>
            </a:r>
          </a:p>
          <a:p>
            <a:r>
              <a:t>Comparar oferta e preço</a:t>
            </a:r>
          </a:p>
          <a:p>
            <a:r>
              <a:t>Estruturar posicionamento em linguagem falável</a:t>
            </a:r>
          </a:p>
          <a:p>
            <a:r>
              <a:t>Entregar um mapa de decisão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74/136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CONTEÚDO E MARKETING</a:t>
            </a:r>
          </a:p>
          <a:p>
            <a:r>
              <a:t>Transformar aula em peças</a:t>
            </a:r>
          </a:p>
          <a:p>
            <a:r>
              <a:t>Criar página e formulário</a:t>
            </a:r>
          </a:p>
          <a:p>
            <a:r>
              <a:t>Escrever variações de campanha</a:t>
            </a:r>
          </a:p>
          <a:p>
            <a:r>
              <a:t>Montar calendário e materiais</a:t>
            </a:r>
          </a:p>
          <a:p>
            <a:r>
              <a:t>Entregar arquivos prontos para publicar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75/136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VENDAS E ATENDIMENTO</a:t>
            </a:r>
          </a:p>
          <a:p>
            <a:r>
              <a:t>Qualificar oportunidade</a:t>
            </a:r>
          </a:p>
          <a:p>
            <a:r>
              <a:t>Preparar follow-up</a:t>
            </a:r>
          </a:p>
          <a:p>
            <a:r>
              <a:t>Atualizar CRM</a:t>
            </a:r>
          </a:p>
          <a:p>
            <a:r>
              <a:t>Montar proposta</a:t>
            </a:r>
          </a:p>
          <a:p>
            <a:r>
              <a:t>Organizar as informações para a conversa de venda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76/136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GESTÃO, FINANCEIRO E OPERAÇÃO</a:t>
            </a:r>
          </a:p>
          <a:p>
            <a:r>
              <a:t>Categorizar movimentações autorizadas</a:t>
            </a:r>
          </a:p>
          <a:p>
            <a:r>
              <a:t>Montar DRE gerencial</a:t>
            </a:r>
          </a:p>
          <a:p>
            <a:r>
              <a:t>Organizar documentos e projetos</a:t>
            </a:r>
          </a:p>
          <a:p>
            <a:r>
              <a:t>Preparar minutas para revisão</a:t>
            </a:r>
          </a:p>
          <a:p>
            <a:r>
              <a:t>Devolver decisões e pendências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77/136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QUANTO CUSTA MANTER UM AGENTE?</a:t>
            </a:r>
          </a:p>
          <a:p>
            <a:r>
              <a:t>Infraestrutura e uso variam por volume, modelo, integrações e frequência. A conta correta compara esse custo com tarefas concluídas, horas liberadas e desperdício evitado.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78/136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image73.png.</a:t>
            </a:r>
          </a:p>
          <a:p/>
          <a:p>
            <a:r>
              <a:t>COPY COMPLETA:</a:t>
            </a:r>
          </a:p>
          <a:p>
            <a:r>
              <a:t>CUSTO SÓ FAZ SENTIDO PERTO DO TRABALHO PRODUZIDO</a:t>
            </a:r>
          </a:p>
          <a:p>
            <a:r>
              <a:t>Sem tarefa delimitada, qualquer número vira chute. Com tarefa, frequência e volume, a estimativa ganha premissas.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79/136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 VANTAGEM ACUMULA COM O CONTEXTO</a:t>
            </a:r>
          </a:p>
          <a:p>
            <a:r>
              <a:t>Cada decisão registrada evita recomeço. Cada skill reutilizada reduz esforço. Cada correção incorporada aumenta a qualidade do próximo ciclo.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image4.png.</a:t>
            </a:r>
          </a:p>
          <a:p/>
          <a:p>
            <a:r>
              <a:t>COPY COMPLETA:</a:t>
            </a:r>
          </a:p>
          <a:p>
            <a:r>
              <a:t>PRAZER, LÉO MOLINA</a:t>
            </a:r>
          </a:p>
          <a:p>
            <a:r>
              <a:t>Mais de R$46 milhões em vendas online geridas.</a:t>
            </a:r>
          </a:p>
          <a:p>
            <a:r>
              <a:t>10 anos em marketing e vendas.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80/136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image56.png.</a:t>
            </a:r>
          </a:p>
          <a:p/>
          <a:p>
            <a:r>
              <a:t>COPY COMPLETA:</a:t>
            </a:r>
          </a:p>
          <a:p>
            <a:r>
              <a:t>ATÉ 2030, A CAPACIDADE DIGITAL VAI CONTINUAR AVANÇANDO</a:t>
            </a:r>
          </a:p>
          <a:p>
            <a:r>
              <a:t>O ensaio de Sam Altman projeta uma transição gradual e profunda. A fonte original está preservada; o que importa aqui é começar por uma tarefa concreta.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A BOA NOTÍCIA: VOCÊ NÃO PRECISA RESOLVER TUDO HOJE</a:t>
            </a:r>
          </a:p>
          <a:p>
            <a:r>
              <a:t>Você precisa escolher uma aplicação, instalar contexto suficiente e concluir um primeiro ciclo com revisão.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82/136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image71.png.</a:t>
            </a:r>
          </a:p>
          <a:p/>
          <a:p>
            <a:r>
              <a:t>COPY COMPLETA:</a:t>
            </a:r>
          </a:p>
          <a:p>
            <a:r>
              <a:t>PROVA É ENTREGA VISÍVEL</a:t>
            </a:r>
          </a:p>
          <a:p>
            <a:r>
              <a:t>Os prints originais mostram pessoas usando, corrigindo e recebendo trabalho. Olhe o artefato, o contexto e o que foi realmente concluído.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GENTE COMUM, COM UMA TAREFA REAL</a:t>
            </a:r>
          </a:p>
          <a:p>
            <a:r>
              <a:t>O ponto de partida é nomear uma tarefa, uma fonte e uma condição de pronto.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84/136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image72.png.</a:t>
            </a:r>
          </a:p>
          <a:p/>
          <a:p>
            <a:r>
              <a:t>COPY COMPLETA:</a:t>
            </a:r>
          </a:p>
          <a:p>
            <a:r>
              <a:t>A CORREÇÃO TAMBÉM É PARTE DA PROVA</a:t>
            </a:r>
          </a:p>
          <a:p>
            <a:r>
              <a:t>Um agente confiável trabalha dentro de limites, recebe feedback e melhora sem repetir o mesmo erro.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85/136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O DONO CONTINUA NO COMANDO</a:t>
            </a:r>
          </a:p>
          <a:p>
            <a:r>
              <a:t>Ele aprova o que é sensível, define autonomia e interrompe o que sai do padrão.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86/136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image53.png.</a:t>
            </a:r>
          </a:p>
          <a:p/>
          <a:p>
            <a:r>
              <a:t>COPY COMPLETA:</a:t>
            </a:r>
          </a:p>
          <a:p>
            <a:r>
              <a:t>TRABALHO PRONTO MUDA A CONVERSA</a:t>
            </a:r>
          </a:p>
          <a:p>
            <a:r>
              <a:t>Depois que você recebe um arquivo utilizável, a pergunta deixa de ser “qual IA usar?” e vira “qual tarefa entra agora?”.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87/136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NÃO DÁ PRA DESVER</a:t>
            </a:r>
          </a:p>
          <a:p>
            <a:r>
              <a:t>Resposta bonita é uma coisa. Trabalho usado por alguém é outra.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88/136</a:t>
            </a:r>
          </a:p>
          <a:p>
            <a:r>
              <a:t>DIREÇÃO: cinematográfica única; Inter ExtraBold/Black; câmera fixa.</a:t>
            </a:r>
          </a:p>
          <a:p>
            <a:r>
              <a:t>CENA: conversa operacional no Telegram.</a:t>
            </a:r>
          </a:p>
          <a:p/>
          <a:p>
            <a:r>
              <a:t>COPY COMPLETA:</a:t>
            </a:r>
          </a:p>
          <a:p>
            <a:r>
              <a:t>QUEM ESTÁ CURTINDO A AULA?</a:t>
            </a:r>
          </a:p>
          <a:p>
            <a:r>
              <a:t>Escreve no chat qual entrega você quer ver saindo primeiro no teu negócio.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89/136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OLHA O QUE VOCÊ JÁ CONSEGUE ENXERGAR</a:t>
            </a:r>
          </a:p>
          <a:p>
            <a:r>
              <a:t>Tarefa, contexto, habilidade, sequência, aprovação, entrega e medição. Essa é a anatomia de uma aplicação real.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image5.jpg.</a:t>
            </a:r>
          </a:p>
          <a:p/>
          <a:p>
            <a:r>
              <a:t>COPY COMPLETA:</a:t>
            </a:r>
          </a:p>
          <a:p>
            <a:r>
              <a:t>2022–2023: OPERAÇÃO EM ESCALA</a:t>
            </a:r>
          </a:p>
          <a:p>
            <a:r>
              <a:t>R$30 milhões geridos em produtos digitais, mentorias, serviços e eventos.</a:t>
            </a:r>
          </a:p>
          <a:p>
            <a:r>
              <a:t>35 colaboradores. 17 projetos simultâneos.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90/136</a:t>
            </a:r>
          </a:p>
          <a:p>
            <a:r>
              <a:t>DIREÇÃO: cinematográfica única; Inter ExtraBold/Black; câmera fixa.</a:t>
            </a:r>
          </a:p>
          <a:p>
            <a:r>
              <a:t>CENA: planilha de custo e resultado.</a:t>
            </a:r>
          </a:p>
          <a:p/>
          <a:p>
            <a:r>
              <a:t>COPY COMPLETA:</a:t>
            </a:r>
          </a:p>
          <a:p>
            <a:r>
              <a:t>O QUE VOCÊ JÁ APRENDEU</a:t>
            </a:r>
          </a:p>
          <a:p>
            <a:r>
              <a:t>O que um agente pode executar</a:t>
            </a:r>
          </a:p>
          <a:p>
            <a:r>
              <a:t>As quatro armadilhas da operação fragmentada</a:t>
            </a:r>
          </a:p>
          <a:p>
            <a:r>
              <a:t>Como Brain, Skills e Orquestração trabalham juntos</a:t>
            </a:r>
          </a:p>
          <a:p>
            <a:r>
              <a:t>Por que autonomia depende de risco</a:t>
            </a:r>
          </a:p>
          <a:p>
            <a:r>
              <a:t>Como ligar entrega a receita, custo, eficiência e horas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91/136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QUAL TAREFA VOCÊ MAPEARIA PRIMEIRO?</a:t>
            </a:r>
          </a:p>
          <a:p>
            <a:r>
              <a:t>Escolhe mentalmente uma entrega que está atrasada, custa caro ou volta para a tua mão toda semana.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92/136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VOCÊ JÁ SABE O QUE PROCURAR</a:t>
            </a:r>
          </a:p>
          <a:p>
            <a:r>
              <a:t>Não procure uma IA que promete tudo. Procure uma primeira tarefa delimitada, fontes confiáveis, revisão e um artefato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93/136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EU QUERO TE AJUDAR A TIRAR UMA TAREFA DA FILA</a:t>
            </a:r>
          </a:p>
          <a:p>
            <a:r>
              <a:t>Escolher a prioridade</a:t>
            </a:r>
          </a:p>
          <a:p>
            <a:r>
              <a:t>Definir contexto e fontes</a:t>
            </a:r>
          </a:p>
          <a:p>
            <a:r>
              <a:t>Decidir o grau de autonomia</a:t>
            </a:r>
          </a:p>
          <a:p>
            <a:r>
              <a:t>Medir o impacto depois da entrega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94/136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A PRIMEIRA APLICAÇÃO TEM CINCO CAMPOS</a:t>
            </a:r>
          </a:p>
          <a:p>
            <a:r>
              <a:t>Tarefa · contexto · fonte · grau de autonomia · condição de pronto. O próximo bloco organiza os cinco.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95/136</a:t>
            </a:r>
          </a:p>
          <a:p>
            <a:r>
              <a:t>DIREÇÃO: cinematográfica única; Inter ExtraBold/Black; câmera fixa.</a:t>
            </a:r>
          </a:p>
          <a:p>
            <a:r>
              <a:t>CENA: prova ou cena original: image1.jpg.</a:t>
            </a:r>
          </a:p>
          <a:p/>
          <a:p>
            <a:r>
              <a:t>COPY COMPLETA:</a:t>
            </a:r>
          </a:p>
          <a:p>
            <a:r>
              <a:t>VOCÊ VIU O TRABALHO ANTES DA TECNOLOGIA</a:t>
            </a:r>
          </a:p>
          <a:p>
            <a:r>
              <a:t>Essa ordem é intencional. A tecnologia só importa quando termina em algo que alguém abre, usa, publica, envia ou mede.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96/136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UM AGENTE. TRÊS CAMADAS. VÁRIAS FUNÇÕES.</a:t>
            </a:r>
          </a:p>
          <a:p>
            <a:r>
              <a:t>Brain guarda o contexto. Skills executam tarefas. Orquestração transforma objetivo em sequência, execução e conferência.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97/136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O CICLO NÃO TERMINA NA PRIMEIRA ENTREGA</a:t>
            </a:r>
          </a:p>
          <a:p>
            <a:r>
              <a:t>O dono confere, corrige, decide o que vira memória e escolhe a próxima tarefa. O agente melhora porque o contexto acumula.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98/136</a:t>
            </a:r>
          </a:p>
          <a:p>
            <a:r>
              <a:t>DIREÇÃO: cinematográfica única; Inter ExtraBold/Black; câmera fixa.</a:t>
            </a:r>
          </a:p>
          <a:p>
            <a:r>
              <a:t>CENA: ficha de tarefa com contexto e condição de pronto.</a:t>
            </a:r>
          </a:p>
          <a:p/>
          <a:p>
            <a:r>
              <a:t>COPY COMPLETA:</a:t>
            </a:r>
          </a:p>
          <a:p>
            <a:r>
              <a:t>QUANDO O CONTEXTO PARA DE RECOMEÇAR</a:t>
            </a:r>
          </a:p>
          <a:p>
            <a:r>
              <a:t>A empresa repete menos explicação, reduz retrabalho e consegue manter voz, oferta, provas, processos e decisões na mesma casa.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FONTE CANÔNICA: slide 99/136</a:t>
            </a:r>
          </a:p>
          <a:p>
            <a:r>
              <a:t>DIREÇÃO: cinematográfica única; Inter ExtraBold/Black; câmera fixa.</a:t>
            </a:r>
          </a:p>
          <a:p>
            <a:r>
              <a:t>CENA: processo com etapas nomeadas.</a:t>
            </a:r>
          </a:p>
          <a:p/>
          <a:p>
            <a:r>
              <a:t>COPY COMPLETA:</a:t>
            </a:r>
          </a:p>
          <a:p>
            <a:r>
              <a:t>PASSO 1: ESCOLHA UMA TAREFA REAL</a:t>
            </a:r>
          </a:p>
          <a:p>
            <a:r>
              <a:t>Comece por algo digital, repetitivo, delimitável e frequente. Nomeie quem usa a entrega e o que precisa existir no final.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10.xml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0.xml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1.xml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2.xml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3.xml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4.xml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5.xml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6.xml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7.xml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8.xml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0.xml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1.xml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2.xml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3.xml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4.xml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5.xml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6.xml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7.xml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8.xml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9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0.xml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1.xml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2.xml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3.xml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4.xml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5.xml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6.xml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7.xml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8.xml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0.xml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1.xml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2.xml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3.xml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4.xml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5.xml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6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4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4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5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8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notesSlide" Target="../notesSlides/notesSlide49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notesSlide" Target="../notesSlides/notesSlide50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1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2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54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55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6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9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0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1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2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4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5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notesSlide" Target="../notesSlides/notesSlide66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6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8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9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70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71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72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3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4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5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6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78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9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8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80.xml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1.xml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82.xml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3.xml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84.xml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5.xml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86.xml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7.xml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8.xml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9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9.xml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0.xml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1.xml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2.xml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3.xml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4.xml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notesSlide" Target="../notesSlides/notesSlide95.xml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6.xml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7.xml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8.xml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BEM-VINDO(A)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Comenta no chat: teu nome, tua cidade, teu negócio e o que você vende.
Sem som? Ativa o áudio na tela.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Comenta no chat: teu nome, tua cidade, teu negócio e o que você vende.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Sem som? Ativa o áudio na tela.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Comenta no chat: teu nome, tua cidade, teu negócio e o que você vende.
Sem som? Ativa o áudio n…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2024–2025: MENOS ESTRUTURA, MAIS FOCO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R$13 milhões em dois anos na MindMaster.
No fim: um funil e cinco pessoas.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170468"/>
            <a:ext cx="4398264" cy="2477950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PASSO 2: INSTALE O </a:t>
            </a:r>
            <a:r>
              <a:rPr sz="3800" b="1">
                <a:solidFill>
                  <a:srgbClr val="4ADE80"/>
                </a:solidFill>
                <a:latin typeface="Inter"/>
              </a:rPr>
              <a:t>BRAIN NECESSÁRIO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Oferta, público, voz, provas, processos, restrições, números e decisões. Só entra o contexto que ajuda a tarefa.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PASSO 3: ESCOLHA A SKILL </a:t>
            </a:r>
            <a:r>
              <a:rPr sz="3800" b="1">
                <a:solidFill>
                  <a:srgbClr val="4ADE80"/>
                </a:solidFill>
                <a:latin typeface="Inter"/>
              </a:rPr>
              <a:t>QUE ENTREGA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habilidade precisa declarar entrada, sequência, padrão de qualidade, limites e artefato final.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PASSO 4: ORGANIZE A </a:t>
            </a:r>
            <a:r>
              <a:rPr sz="3800" b="1">
                <a:solidFill>
                  <a:srgbClr val="4ADE80"/>
                </a:solidFill>
                <a:latin typeface="Inter"/>
              </a:rPr>
              <a:t>ORQUESTRAÇÃO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Objetivo → fontes → plano curto → execução → teste → aprovação → entrega → registro.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fontes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plano curto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RESULTADO DEPENDE DE </a:t>
            </a:r>
            <a:r>
              <a:rPr sz="3800" b="1">
                <a:solidFill>
                  <a:srgbClr val="4ADE80"/>
                </a:solidFill>
                <a:latin typeface="Inter"/>
              </a:rPr>
              <a:t>DUAS PARTES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Um agente instalado e trabalhando. Um dono capaz de dirigir, julgar e evoluir essa capacidade.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1. ENXERGAR </a:t>
            </a:r>
            <a:r>
              <a:rPr sz="3800" b="1">
                <a:solidFill>
                  <a:srgbClr val="4ADE80"/>
                </a:solidFill>
                <a:latin typeface="Inter"/>
              </a:rPr>
              <a:t>POSSIBILIDADES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Reconhecer tarefas, processos e decisões que podem receber apoio ou execução do agente.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Reconhecer tarefas, processos e decisões que podem receber apoio ou execução do agente.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Reconhecer tarefas, processos e decisões que podem receber apoio ou execução do agente.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Reconhecer tarefas, processos e decisões que podem receber apoio ou execução do agente.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2. ESCOLHER </a:t>
            </a:r>
            <a:r>
              <a:rPr sz="3800" b="1">
                <a:solidFill>
                  <a:srgbClr val="4ADE80"/>
                </a:solidFill>
                <a:latin typeface="Inter"/>
              </a:rPr>
              <a:t>PRIORIDADE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Colocar o agente onde existe maior impacto em receita, custo, eficiência ou horas do dono.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Colocar o agente onde existe maior impacto em receita, custo, eficiência ou horas do dono.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3. PROGRAMAR POR </a:t>
            </a:r>
            <a:r>
              <a:rPr sz="3800" b="1">
                <a:solidFill>
                  <a:srgbClr val="4ADE80"/>
                </a:solidFill>
                <a:latin typeface="Inter"/>
              </a:rPr>
              <a:t>CONTEXTO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Definir objetivo, fontes, restrições, permissões, padrão e condição de pronto.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Definir objetivo, fontes, restrições, permissões, padrão e condição de pronto.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Definir objetivo, fontes, restrições, permissões, padrão e condição de pronto.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Definir objetivo, fontes, restrições, permissões, padrão e condição de pronto.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4. DAR UMA </a:t>
            </a:r>
            <a:r>
              <a:rPr sz="3800" b="1">
                <a:solidFill>
                  <a:srgbClr val="4ADE80"/>
                </a:solidFill>
                <a:latin typeface="Inter"/>
              </a:rPr>
              <a:t>ORDEM EXECUTÁVEL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Transformar uma intenção vaga em trabalho delimitado, sem precisar escrever código.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Transformar uma intenção vaga em trabalho delimitado, sem precisar escrever código.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Transformar uma intenção vaga em trabalho delimitado, sem precisar escrever código.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Transformar uma intenção vaga em trabalho delimitado, sem precisar escrever código.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5. </a:t>
            </a:r>
            <a:r>
              <a:rPr sz="3800" b="1">
                <a:solidFill>
                  <a:srgbClr val="4ADE80"/>
                </a:solidFill>
                <a:latin typeface="Inter"/>
              </a:rPr>
              <a:t>JULGAR</a:t>
            </a:r>
            <a:r>
              <a:rPr sz="3800" b="1">
                <a:solidFill>
                  <a:srgbClr val="F5F2EC"/>
                </a:solidFill>
                <a:latin typeface="Inter"/>
              </a:rPr>
              <a:t> A ENTREGA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Conferir correção, utilidade, aderência, segurança e impacto antes de usar.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Conferir correção, utilidade, aderência, segurança e impacto antes de usar.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Conferir correção, utilidade, aderência, segurança e impacto antes de usar.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Conferir correção, utilidade, aderência, segurança e impacto antes de usar.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109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6. </a:t>
            </a:r>
            <a:r>
              <a:rPr sz="3800" b="1">
                <a:solidFill>
                  <a:srgbClr val="4ADE80"/>
                </a:solidFill>
                <a:latin typeface="Inter"/>
              </a:rPr>
              <a:t>CORRIGIR</a:t>
            </a:r>
            <a:r>
              <a:rPr sz="3800" b="1">
                <a:solidFill>
                  <a:srgbClr val="F5F2EC"/>
                </a:solidFill>
                <a:latin typeface="Inter"/>
              </a:rPr>
              <a:t> E TREINAR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Transformar feedback em memória, regra ou skill para não corrigir o mesmo erro toda vez.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Transformar feedback em memória, regra ou skill para não corrigir o mesmo erro toda vez.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Transformar feedback em memória, regra ou skill para não corrigir o mesmo erro toda vez.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Transformar feedback em memória, regra ou skill para não corrigir o mesmo erro toda vez.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</a:t>
            </a:r>
            <a:r>
              <a:rPr sz="3800" b="1">
                <a:solidFill>
                  <a:srgbClr val="4ADE80"/>
                </a:solidFill>
                <a:latin typeface="Inter"/>
              </a:rPr>
              <a:t>FILTRO</a:t>
            </a:r>
            <a:r>
              <a:rPr sz="3800" b="1">
                <a:solidFill>
                  <a:srgbClr val="F5F2EC"/>
                </a:solidFill>
                <a:latin typeface="Inter"/>
              </a:rPr>
              <a:t> DESTA AULA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Fora da sala: renda fácil, prompt mágico, ferramenta da moda e autonomia sem responsabilidade.
Dentro da sala: operação real, critério e revisão.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Fora da sala: renda fácil, prompt mágico, ferramenta da moda e autonomia sem responsabilidade.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Dentro da sala: operação real, critério e revisão.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Fora da sala: renda fácil, prompt mágico, ferramenta da moda e autonomia sem responsabilidade.
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7. DEFINIR </a:t>
            </a:r>
            <a:r>
              <a:rPr sz="3800" b="1">
                <a:solidFill>
                  <a:srgbClr val="4ADE80"/>
                </a:solidFill>
                <a:latin typeface="Inter"/>
              </a:rPr>
              <a:t>AUTONOMIA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Decidir o que o agente prepara, o que executa com aprovação e o que pode rodar de forma recorrente.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Decidir o que o agente prepara, o que executa com aprovação e o que pode rodar de forma recorre…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Decidir o que o agente prepara, o que executa com aprovação e o que pode rodar de forma recorre…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Decidir o que o agente prepara, o que executa com aprovação e o que pode rodar de forma recorre…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8. </a:t>
            </a:r>
            <a:r>
              <a:rPr sz="3800" b="1">
                <a:solidFill>
                  <a:srgbClr val="4ADE80"/>
                </a:solidFill>
                <a:latin typeface="Inter"/>
              </a:rPr>
              <a:t>MEDIR</a:t>
            </a:r>
            <a:r>
              <a:rPr sz="3800" b="1">
                <a:solidFill>
                  <a:srgbClr val="F5F2EC"/>
                </a:solidFill>
                <a:latin typeface="Inter"/>
              </a:rPr>
              <a:t> RESULTADO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Acompanhar receita recuperada, custo evitado, horas liberadas, qualidade e retrabalho.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Acompanhar receita recuperada, custo evitado, horas liberadas, qualidade e retrabalho.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DIAGNÓSTICO TEM </a:t>
            </a:r>
            <a:r>
              <a:rPr sz="3800" b="1">
                <a:solidFill>
                  <a:srgbClr val="4ADE80"/>
                </a:solidFill>
                <a:latin typeface="Inter"/>
              </a:rPr>
              <a:t>DUAS DIMENSÕES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MATURIDADE DO AGENTE: o que está instalado e executando.
MATURIDADE DO DONO: o que ele sabe pedir, avaliar, corrigir, delegar e medir.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MATURIDADE DO AGENTE: o que está instalado e executando.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80" b="1">
                <a:solidFill>
                  <a:srgbClr val="F5F2EC"/>
                </a:solidFill>
                <a:latin typeface="Inter"/>
              </a:rPr>
              <a:t>MATURIDADE DO DONO: o que ele sabe pedir, avaliar, corrigir, delegar e medir.</a:t>
            </a:r>
          </a:p>
        </p:txBody>
      </p:sp>
      <p:sp>
        <p:nvSpPr>
          <p:cNvPr id="14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ESTÁGIO 0: </a:t>
            </a:r>
            <a:r>
              <a:rPr sz="3800" b="1">
                <a:solidFill>
                  <a:srgbClr val="4ADE80"/>
                </a:solidFill>
                <a:latin typeface="Inter"/>
              </a:rPr>
              <a:t>SEM IA</a:t>
            </a:r>
            <a:r>
              <a:rPr sz="3800" b="1">
                <a:solidFill>
                  <a:srgbClr val="F5F2EC"/>
                </a:solidFill>
                <a:latin typeface="Inter"/>
              </a:rPr>
              <a:t> OPERACIONAL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Tudo depende de execução humana. Pergunta: quanto dinheiro, tempo e oportunidade se perdem porque cada tarefa espera disponibilidade?</a:t>
            </a:r>
          </a:p>
        </p:txBody>
      </p:sp>
      <p:sp>
        <p:nvSpPr>
          <p:cNvPr id="7" name="Cena de agend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Cena · agenda"/>
          <p:cNvSpPr txBox="1"/>
          <p:nvPr/>
        </p:nvSpPr>
        <p:spPr>
          <a:xfrm>
            <a:off x="7242048" y="1088136"/>
            <a:ext cx="17373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AGENDA REAL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51192" y="1572768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Compromisso concreto"/>
          <p:cNvSpPr txBox="1"/>
          <p:nvPr/>
        </p:nvSpPr>
        <p:spPr>
          <a:xfrm>
            <a:off x="7708392" y="1527048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Tudo depende de execução humana. Pergunta: quanto dinheiro, tempo e oportunidade se perdem porque cada tarefa espera disponibilidade?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708392" y="1984248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ESTÁGIO 1: IA DE </a:t>
            </a:r>
            <a:r>
              <a:rPr sz="3800" b="1">
                <a:solidFill>
                  <a:srgbClr val="4ADE80"/>
                </a:solidFill>
                <a:latin typeface="Inter"/>
              </a:rPr>
              <a:t>CONSULTA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Ela responde e resume, mas nada entra na operação. Pergunta: quantas respostas viram ativo publicado ou processo executado?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ESTÁGIO 2: IA PRODUTORA </a:t>
            </a:r>
            <a:r>
              <a:rPr sz="3800" b="1">
                <a:solidFill>
                  <a:srgbClr val="4ADE80"/>
                </a:solidFill>
                <a:latin typeface="Inter"/>
              </a:rPr>
              <a:t>SEM CRITÉRIO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Existe volume, mas falta padrão confiável. Pergunta: quem define o que é bom, quais fontes valem e quando está pronto?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ESTÁGIO 3: AGENTE INSTALADO, </a:t>
            </a:r>
            <a:r>
              <a:rPr sz="3300" b="1">
                <a:solidFill>
                  <a:srgbClr val="4ADE80"/>
                </a:solidFill>
                <a:latin typeface="Inter"/>
              </a:rPr>
              <a:t>DONO DESPREPARADO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Existe capacidade, mas faltam contexto, limites, feedback e métrica. Pergunta: o dono sabe dirigir o agente?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ESTÁGIO 4: AGENTE </a:t>
            </a:r>
            <a:r>
              <a:rPr sz="3300" b="1">
                <a:solidFill>
                  <a:srgbClr val="4ADE80"/>
                </a:solidFill>
                <a:latin typeface="Inter"/>
              </a:rPr>
              <a:t>DIRIGIDO</a:t>
            </a:r>
            <a:r>
              <a:rPr sz="3300" b="1">
                <a:solidFill>
                  <a:srgbClr val="F5F2EC"/>
                </a:solidFill>
                <a:latin typeface="Inter"/>
              </a:rPr>
              <a:t> ESTRATEGICAMENTE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agente conhece a empresa, executa tarefas delimitadas e aprende com correções. O próximo passo é medir impacto e atacar outro gargalo.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ESTÁGIO 5: OPERAÇÃO </a:t>
            </a:r>
            <a:r>
              <a:rPr sz="3800" b="1">
                <a:solidFill>
                  <a:srgbClr val="4ADE80"/>
                </a:solidFill>
                <a:latin typeface="Inter"/>
              </a:rPr>
              <a:t>ORQUESTRADA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Rotinas recorrentes, autonomia graduada e prestação de contas. O dono governa por exceção e indicador.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Rotinas recorrentes, autonomia graduada e prestação de contas. O dono governa por exceção e indicador.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119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EM </a:t>
            </a:r>
            <a:r>
              <a:rPr sz="3800" b="1">
                <a:solidFill>
                  <a:srgbClr val="4ADE80"/>
                </a:solidFill>
                <a:latin typeface="Inter"/>
              </a:rPr>
              <a:t>QUAL ESTÁGIO</a:t>
            </a:r>
            <a:r>
              <a:rPr sz="3800" b="1">
                <a:solidFill>
                  <a:srgbClr val="F5F2EC"/>
                </a:solidFill>
                <a:latin typeface="Inter"/>
              </a:rPr>
              <a:t> VOCÊ ESTÁ HOJE?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0 sem IA · 1 consulta · 2 produz sem critério · 3 instalado sem direção · 4 dirigido · 5 orquestrado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0 sem IA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1 consulta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2 produz sem critério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3 instalado sem direção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EU NÃO SOU GURU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Carro, relógio e personagem de palco não sustentam uma tese. Meu argumento é a operação que você consegue conferir.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Carro, relógio e personagem de palco não sustentam uma tese. Meu argumento é a operação que voc…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Carro, relógio e personagem de palco não sustentam uma tese. Meu argumento é a operação que voc…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Carro, relógio e personagem de palco não sustentam uma tese. Meu argumento é a operação que voc…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MESMO AGENTE PODE TRABALHAR EM </a:t>
            </a:r>
            <a:r>
              <a:rPr sz="3300" b="1">
                <a:solidFill>
                  <a:srgbClr val="4ADE80"/>
                </a:solidFill>
                <a:latin typeface="Inter"/>
              </a:rPr>
              <a:t>CINCO ARENAS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Ganhar · Economizar · Controlar · Produzir · Viver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Ganhar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inha da conta"/>
          <p:cNvSpPr txBox="1"/>
          <p:nvPr/>
        </p:nvSpPr>
        <p:spPr>
          <a:xfrm>
            <a:off x="7251192" y="2157984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Economizar</a:t>
            </a:r>
          </a:p>
        </p:txBody>
      </p:sp>
      <p:sp>
        <p:nvSpPr>
          <p:cNvPr id="13" name="Texto"/>
          <p:cNvSpPr txBox="1"/>
          <p:nvPr/>
        </p:nvSpPr>
        <p:spPr>
          <a:xfrm>
            <a:off x="10177272" y="215798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51192" y="2578608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inha da conta"/>
          <p:cNvSpPr txBox="1"/>
          <p:nvPr/>
        </p:nvSpPr>
        <p:spPr>
          <a:xfrm>
            <a:off x="7251192" y="2779776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Controlar</a:t>
            </a:r>
          </a:p>
        </p:txBody>
      </p:sp>
      <p:sp>
        <p:nvSpPr>
          <p:cNvPr id="16" name="Texto"/>
          <p:cNvSpPr txBox="1"/>
          <p:nvPr/>
        </p:nvSpPr>
        <p:spPr>
          <a:xfrm>
            <a:off x="10177272" y="2779776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51192" y="3200400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GANHAR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Oferta, marketing, conteúdo, páginas, funis, atendimento, CRM, propostas, follow-up e vendas.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Oferta, marketing, conteúdo, páginas, funis, atendimento, CRM, propostas, follow-up e vendas.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Oferta, marketing, conteúdo, páginas, funis, atendimento, CRM, propostas, follow-up e vendas.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Oferta, marketing, conteúdo, páginas, funis, atendimento, CRM, propostas, follow-up e vendas.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ECONOMIZAR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Reduzir retrabalho, ferramentas redundantes, terceirização fragmentada, desperdícios e contratações prematuras.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Reduzir retrabalho, ferramentas redundantes, terceirização fragmentada, desperdícios e contratações prematuras.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CONTROLAR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Organizar financeiro, caixa, DRE gerencial, documentos, indicadores e projetos com validação humana onde exigida.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Organizar financeiro, caixa, DRE gerencial, documentos, indicadores e projetos com validação hu…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Organizar financeiro, caixa, DRE gerencial, documentos, indicadores e projetos com validação hu…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Organizar financeiro, caixa, DRE gerencial, documentos, indicadores e projetos com validação hu…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PRODUZIR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Pesquisar, criar, executar, organizar reuniões, planos, documentos e acompanhamentos.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Pesquisar, criar, executar, organizar reuniões, planos, documentos e acompanhamentos.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Pesquisar, criar, executar, organizar reuniões, planos, documentos e acompanhamentos.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Pesquisar, criar, executar, organizar reuniões, planos, documentos e acompanhamentos.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VIVER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Organizar agenda, compromissos, rotinas, compras, viagens, lembretes e reduzir a carga mental.</a:t>
            </a:r>
          </a:p>
        </p:txBody>
      </p:sp>
      <p:sp>
        <p:nvSpPr>
          <p:cNvPr id="7" name="Cena de agend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Cena · agenda"/>
          <p:cNvSpPr txBox="1"/>
          <p:nvPr/>
        </p:nvSpPr>
        <p:spPr>
          <a:xfrm>
            <a:off x="7242048" y="1088136"/>
            <a:ext cx="17373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AGENDA REAL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51192" y="1572768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Compromisso concreto"/>
          <p:cNvSpPr txBox="1"/>
          <p:nvPr/>
        </p:nvSpPr>
        <p:spPr>
          <a:xfrm>
            <a:off x="7708392" y="1527048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Organizar agenda, compromissos, rotinas, compras, viagens, lembretes e reduzir a carga mental.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708392" y="1984248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AGENTE APOIA. O RESPONSÁVEL </a:t>
            </a:r>
            <a:r>
              <a:rPr sz="3300" b="1">
                <a:solidFill>
                  <a:srgbClr val="4ADE80"/>
                </a:solidFill>
                <a:latin typeface="Inter"/>
              </a:rPr>
              <a:t>HUMANO VALIDA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Fiscal, contábil, jurídico, financeiro, saúde e outras áreas sensíveis continuam sob responsabilidade profissional.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Fiscal, contábil, jurídico, financeiro, saúde e outras áreas sensíveis continuam sob responsabi…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Fiscal, contábil, jurídico, financeiro, saúde e outras áreas sensíveis continuam sob responsabi…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Fiscal, contábil, jurídico, financeiro, saúde e outras áreas sensíveis continuam sob responsabi…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CONTA TEM </a:t>
            </a:r>
            <a:r>
              <a:rPr sz="3800" b="1">
                <a:solidFill>
                  <a:srgbClr val="4ADE80"/>
                </a:solidFill>
                <a:latin typeface="Inter"/>
              </a:rPr>
              <a:t>TRÊS CAIXAS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ECONOMIA DIRETA + RECEITA RECUPERÁVEL + VALOR DAS HORAS LIBERADAS = IMPACTO MENSAL ESTIMADO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ECONOMIA DIRETA + RECEITA RECUPERÁVEL + VALOR DAS HORAS LIBERADAS = IMPACTO MENSAL ESTIMADO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SEM </a:t>
            </a:r>
            <a:r>
              <a:rPr sz="3800" b="1">
                <a:solidFill>
                  <a:srgbClr val="4ADE80"/>
                </a:solidFill>
                <a:latin typeface="Inter"/>
              </a:rPr>
              <a:t>PREMISSAS</a:t>
            </a:r>
            <a:r>
              <a:rPr sz="3800" b="1">
                <a:solidFill>
                  <a:srgbClr val="F5F2EC"/>
                </a:solidFill>
                <a:latin typeface="Inter"/>
              </a:rPr>
              <a:t>, NÃO EXISTE CONTA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Gasto atual por tarefa
Horas do dono e da equipe
Leads sem resposta ou follow-up
Ticket e taxa de fechamento
Projetos atrasados por falta de capacidade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Gasto atual por tarefa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inha da conta"/>
          <p:cNvSpPr txBox="1"/>
          <p:nvPr/>
        </p:nvSpPr>
        <p:spPr>
          <a:xfrm>
            <a:off x="7251192" y="2157984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Horas do dono e da equipe</a:t>
            </a:r>
          </a:p>
        </p:txBody>
      </p:sp>
      <p:sp>
        <p:nvSpPr>
          <p:cNvPr id="13" name="Texto"/>
          <p:cNvSpPr txBox="1"/>
          <p:nvPr/>
        </p:nvSpPr>
        <p:spPr>
          <a:xfrm>
            <a:off x="10177272" y="215798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51192" y="2578608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inha da conta"/>
          <p:cNvSpPr txBox="1"/>
          <p:nvPr/>
        </p:nvSpPr>
        <p:spPr>
          <a:xfrm>
            <a:off x="7251192" y="2779776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Leads sem resposta ou follow-up</a:t>
            </a:r>
          </a:p>
        </p:txBody>
      </p:sp>
      <p:sp>
        <p:nvSpPr>
          <p:cNvPr id="16" name="Texto"/>
          <p:cNvSpPr txBox="1"/>
          <p:nvPr/>
        </p:nvSpPr>
        <p:spPr>
          <a:xfrm>
            <a:off x="10177272" y="2779776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51192" y="3200400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129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SEPARE ESTIMATIVA, CENÁRIO E </a:t>
            </a:r>
            <a:r>
              <a:rPr sz="3800" b="1">
                <a:solidFill>
                  <a:srgbClr val="4ADE80"/>
                </a:solidFill>
                <a:latin typeface="Inter"/>
              </a:rPr>
              <a:t>PROVA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Estimativa projeta. Cenário compara possibilidades. Prova mostra o que aconteceu. Nenhuma das três deve fingir ser a outra.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EXECUÇÃO</a:t>
            </a:r>
            <a:r>
              <a:rPr sz="3800" b="1">
                <a:solidFill>
                  <a:srgbClr val="F5F2EC"/>
                </a:solidFill>
                <a:latin typeface="Inter"/>
              </a:rPr>
              <a:t> ANTES DE OPINIÃO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O que você vai ver nasceu de operação, campanha, atendimento, conteúdo, vendas e gestão. As imagens originais continuam aqui porque são parte da prova.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que você vai ver nasceu de operação, campanha, atendimento, conteúdo, vendas e gestão. As ima…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que você vai ver nasceu de operação, campanha, atendimento, conteúdo, vendas e gestão. As ima…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 que você vai ver nasceu de operação, campanha, atendimento, conteúdo, vendas e gestão. As ima…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ESSE DIAGNÓSTICO É </a:t>
            </a:r>
            <a:r>
              <a:rPr sz="3800" b="1">
                <a:solidFill>
                  <a:srgbClr val="4ADE80"/>
                </a:solidFill>
                <a:latin typeface="Inter"/>
              </a:rPr>
              <a:t>PRA VOCÊ</a:t>
            </a:r>
            <a:r>
              <a:rPr sz="3800" b="1">
                <a:solidFill>
                  <a:srgbClr val="F5F2EC"/>
                </a:solidFill>
                <a:latin typeface="Inter"/>
              </a:rPr>
              <a:t> SE...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Você vende ou quer vender pela internet
Existe uma tarefa real para delegar
Você aceita fornecer contexto e revisar
Você quer medir impacto em receita, custo, eficiência ou horas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Você vende ou quer vender pela internet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inha da conta"/>
          <p:cNvSpPr txBox="1"/>
          <p:nvPr/>
        </p:nvSpPr>
        <p:spPr>
          <a:xfrm>
            <a:off x="7251192" y="2157984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Existe uma tarefa real para delegar</a:t>
            </a:r>
          </a:p>
        </p:txBody>
      </p:sp>
      <p:sp>
        <p:nvSpPr>
          <p:cNvPr id="13" name="Texto"/>
          <p:cNvSpPr txBox="1"/>
          <p:nvPr/>
        </p:nvSpPr>
        <p:spPr>
          <a:xfrm>
            <a:off x="10177272" y="215798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51192" y="2578608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inha da conta"/>
          <p:cNvSpPr txBox="1"/>
          <p:nvPr/>
        </p:nvSpPr>
        <p:spPr>
          <a:xfrm>
            <a:off x="7251192" y="2779776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Você aceita fornecer contexto e revisar</a:t>
            </a:r>
          </a:p>
        </p:txBody>
      </p:sp>
      <p:sp>
        <p:nvSpPr>
          <p:cNvPr id="16" name="Texto"/>
          <p:cNvSpPr txBox="1"/>
          <p:nvPr/>
        </p:nvSpPr>
        <p:spPr>
          <a:xfrm>
            <a:off x="10177272" y="2779776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51192" y="3200400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FORA DE PERFIL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Atalho financeiro sem oferta, validação e venda
Automação sem responsabilidade
Uma ferramenta que decide tudo sozinha
Resultado sem contexto, trabalho ou revisão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Atalho financeiro sem oferta, validação e venda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Automação sem responsabilidade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Uma ferramenta que decide tudo sozinha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FORMULÁRIO PRECISA DE </a:t>
            </a:r>
            <a:r>
              <a:rPr sz="3800" b="1">
                <a:solidFill>
                  <a:srgbClr val="4ADE80"/>
                </a:solidFill>
                <a:latin typeface="Inter"/>
              </a:rPr>
              <a:t>DADOS REAIS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Negócio e oferta
Tarefa que está parada ou cara
Frequência e pessoas envolvidas
Fontes disponíveis
Risco e aprovação necessária
Resultado esperado</a:t>
            </a:r>
          </a:p>
        </p:txBody>
      </p:sp>
      <p:sp>
        <p:nvSpPr>
          <p:cNvPr id="7" name="Cena de agend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Cena · agenda"/>
          <p:cNvSpPr txBox="1"/>
          <p:nvPr/>
        </p:nvSpPr>
        <p:spPr>
          <a:xfrm>
            <a:off x="7242048" y="1088136"/>
            <a:ext cx="17373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AGENDA REAL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51192" y="1572768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Compromisso concreto"/>
          <p:cNvSpPr txBox="1"/>
          <p:nvPr/>
        </p:nvSpPr>
        <p:spPr>
          <a:xfrm>
            <a:off x="7708392" y="1527048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Negócio e oferta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708392" y="1984248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51192" y="2231136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Compromisso concreto"/>
          <p:cNvSpPr txBox="1"/>
          <p:nvPr/>
        </p:nvSpPr>
        <p:spPr>
          <a:xfrm>
            <a:off x="7708392" y="2185416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Tarefa que está parada ou cara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708392" y="2642616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51192" y="2889504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Compromisso concreto"/>
          <p:cNvSpPr txBox="1"/>
          <p:nvPr/>
        </p:nvSpPr>
        <p:spPr>
          <a:xfrm>
            <a:off x="7708392" y="2843784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Frequência e pessoas envolvidas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708392" y="3300984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PERGUNTAS</a:t>
            </a:r>
            <a:r>
              <a:rPr sz="3800" b="1">
                <a:solidFill>
                  <a:srgbClr val="F5F2EC"/>
                </a:solidFill>
                <a:latin typeface="Inter"/>
              </a:rPr>
              <a:t> FREQUENTES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350" b="1">
                <a:solidFill>
                  <a:srgbClr val="F5F2EC"/>
                </a:solidFill>
                <a:latin typeface="Inter"/>
              </a:rPr>
              <a:t>Preciso programar? Não. Preciso aprender a dirigir a tarefa.
O agente publica sozinho? Só com autonomia explícita e proporcional ao risco.
Ele substitui profissional responsável? Não. Ele prepara, organiza e apoia.
Existe resultado garantido? Não. O impacto depende das premissas e da execução.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Preciso programar? Não. Preciso aprender a dirigir a tarefa.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agente publica sozinho? Só com autonomia explícita e proporcional ao risco.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Ele substitui profissional responsável? Não. Ele prepara, organiza e apoia.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QUE ACONTECE </a:t>
            </a:r>
            <a:r>
              <a:rPr sz="3800" b="1">
                <a:solidFill>
                  <a:srgbClr val="4ADE80"/>
                </a:solidFill>
                <a:latin typeface="Inter"/>
              </a:rPr>
              <a:t>DEPOIS DO ENVIO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As respostas organizam o diagnóstico da primeira aplicação. O envio não promete aprovação, implantação nem resultado.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LEVA ESTA PERGUNTA COM VOCÊ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Qual tarefa digital custa dinheiro ou horas hoje e poderia terminar em um artefato conferível?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Qual tarefa digital custa dinheiro ou horas hoje e poderia terminar em um artefato conferível?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Qual tarefa digital custa dinheiro ou horas hoje e poderia terminar em um artefato conferível?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Qual tarefa digital custa dinheiro ou horas hoje e poderia terminar em um artefato conferível?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136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MAPEIE A </a:t>
            </a:r>
            <a:r>
              <a:rPr sz="3300" b="1">
                <a:solidFill>
                  <a:srgbClr val="4ADE80"/>
                </a:solidFill>
                <a:latin typeface="Inter"/>
              </a:rPr>
              <a:t>PRIMEIRA APLICAÇÃO</a:t>
            </a:r>
            <a:r>
              <a:rPr sz="3300" b="1">
                <a:solidFill>
                  <a:srgbClr val="F5F2EC"/>
                </a:solidFill>
                <a:latin typeface="Inter"/>
              </a:rPr>
              <a:t> DO TEU SÓCIO IA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Preencha o formulário para organizar tarefa, contexto, risco, condição de pronto e impacto esperado.
leonardomolina.com.br/implementacao-ia/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Preencha o formulário para organizar tarefa, contexto, risco, condição de pronto e impacto espe…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leonardomolina.com.br/implementacao-ia/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Preencha o formulário para organizar tarefa, contexto, risco, condição de pronto e impacto espe…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QUEM EMPREENDE NO BRASIL JÁ FAZ A </a:t>
            </a:r>
            <a:r>
              <a:rPr sz="3300" b="1">
                <a:solidFill>
                  <a:srgbClr val="4ADE80"/>
                </a:solidFill>
                <a:latin typeface="Inter"/>
              </a:rPr>
              <a:t>PARTE DIFÍCIL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Você resolve problema, vende, atende e ainda segura a operação. O próximo passo é colocar capacidade digital para trabalhar sob teu comando.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ALINHAMENTO DE EXPECTATIVAS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Coloca no chat o que você mais quer recuperar: receita, margem, capacidade ou horas do teu dia.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Coloca no chat o que você mais quer recuperar: receita, margem, capacidade ou horas do teu dia.</a:t>
            </a:r>
          </a:p>
        </p:txBody>
      </p:sp>
      <p:sp>
        <p:nvSpPr>
          <p:cNvPr id="11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QUAL DESTES RESULTADOS </a:t>
            </a:r>
            <a:r>
              <a:rPr sz="3800" b="1">
                <a:solidFill>
                  <a:srgbClr val="4ADE80"/>
                </a:solidFill>
                <a:latin typeface="Inter"/>
              </a:rPr>
              <a:t>VOCÊ QUER</a:t>
            </a:r>
            <a:r>
              <a:rPr sz="3800" b="1">
                <a:solidFill>
                  <a:srgbClr val="F5F2EC"/>
                </a:solidFill>
                <a:latin typeface="Inter"/>
              </a:rPr>
              <a:t>?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1. Mais ativos no mercado
2. Leads acompanhados no prazo
3. Menos retrabalho e ferramentas soltas
4. Informações e números organizados
5. Horas retiradas da operação repetitiva
6. Mais decisões importantes na tua agenda</a:t>
            </a:r>
          </a:p>
        </p:txBody>
      </p:sp>
      <p:sp>
        <p:nvSpPr>
          <p:cNvPr id="7" name="Cena de agend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Cena · agenda"/>
          <p:cNvSpPr txBox="1"/>
          <p:nvPr/>
        </p:nvSpPr>
        <p:spPr>
          <a:xfrm>
            <a:off x="7242048" y="1088136"/>
            <a:ext cx="17373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AGENDA REAL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51192" y="1572768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Compromisso concreto"/>
          <p:cNvSpPr txBox="1"/>
          <p:nvPr/>
        </p:nvSpPr>
        <p:spPr>
          <a:xfrm>
            <a:off x="7708392" y="1527048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Mais ativos no mercado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708392" y="1984248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51192" y="2231136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Compromisso concreto"/>
          <p:cNvSpPr txBox="1"/>
          <p:nvPr/>
        </p:nvSpPr>
        <p:spPr>
          <a:xfrm>
            <a:off x="7708392" y="2185416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Leads acompanhados no prazo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708392" y="2642616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51192" y="2889504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Compromisso concreto"/>
          <p:cNvSpPr txBox="1"/>
          <p:nvPr/>
        </p:nvSpPr>
        <p:spPr>
          <a:xfrm>
            <a:off x="7708392" y="2843784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Menos retrabalho e ferramentas soltas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708392" y="3300984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FICA </a:t>
            </a:r>
            <a:r>
              <a:rPr sz="3800" b="1">
                <a:solidFill>
                  <a:srgbClr val="4ADE80"/>
                </a:solidFill>
                <a:latin typeface="Inter"/>
              </a:rPr>
              <a:t>ATÉ O FIM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Você vai sair sabendo qual tarefa colocar no agente primeiro e quais dados precisa levantar para calcular o impacto.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Você vai sair sabendo qual tarefa colocar no agente primeiro e quais dados precisa levantar par…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Você vai sair sabendo qual tarefa colocar no agente primeiro e quais dados precisa levantar par…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Você vai sair sabendo qual tarefa colocar no agente primeiro e quais dados precisa levantar par…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TRÊS REAGEM À IA. </a:t>
            </a:r>
            <a:r>
              <a:rPr sz="3800" b="1">
                <a:solidFill>
                  <a:srgbClr val="4ADE80"/>
                </a:solidFill>
                <a:latin typeface="Inter"/>
              </a:rPr>
              <a:t>O OPERADOR TESTA</a:t>
            </a:r>
            <a:r>
              <a:rPr sz="38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Cético, apocalíptico e guru discutem a tecnologia. O operador pergunta qual tarefa ficou pronta e abre o arquivo.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Cena documental" descr="image20.png"/>
          <p:cNvPicPr>
            <a:picLocks noChangeAspect="1"/>
          </p:cNvPicPr>
          <p:nvPr/>
        </p:nvPicPr>
        <p:blipFill>
          <a:blip r:embed="rId2"/>
          <a:srcRect t="15593" b="15593"/>
          <a:stretch>
            <a:fillRect/>
          </a:stretch>
        </p:blipFill>
        <p:spPr>
          <a:xfrm>
            <a:off x="7040880" y="896112"/>
            <a:ext cx="4398264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019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INFORMAÇÃO + FERRAMENTA + </a:t>
            </a:r>
            <a:r>
              <a:rPr sz="3800" b="1">
                <a:solidFill>
                  <a:srgbClr val="4ADE80"/>
                </a:solidFill>
                <a:latin typeface="Inter"/>
              </a:rPr>
              <a:t>DIREÇÃO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informação mostra o que mudou. A ferramenta cria capacidade. A direção transforma capacidade em trabalho útil.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HOJE VOCÊ VAI VER </a:t>
            </a:r>
            <a:r>
              <a:rPr sz="3800" b="1">
                <a:solidFill>
                  <a:srgbClr val="4ADE80"/>
                </a:solidFill>
                <a:latin typeface="Inter"/>
              </a:rPr>
              <a:t>TRABALHO PRONTO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Um agente treinado no teu negócio pode transformar uma ordem em página, conteúdo, acompanhamento comercial, análise e organização.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Um agente treinado no teu negócio pode transformar uma ordem em página, conteúdo, acompanhament…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Um agente treinado no teu negócio pode transformar uma ordem em página, conteúdo, acompanhament…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Um agente treinado no teu negócio pode transformar uma ordem em página, conteúdo, acompanhament…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</a:t>
            </a:r>
            <a:r>
              <a:rPr sz="3300" b="1">
                <a:solidFill>
                  <a:srgbClr val="4ADE80"/>
                </a:solidFill>
                <a:latin typeface="Inter"/>
              </a:rPr>
              <a:t>MUNDO VIROU</a:t>
            </a:r>
            <a:r>
              <a:rPr sz="3300" b="1">
                <a:solidFill>
                  <a:srgbClr val="F5F2EC"/>
                </a:solidFill>
                <a:latin typeface="Inter"/>
              </a:rPr>
              <a:t> ANTES DE TODO MUNDO PERCEBER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Blockbuster não perdeu por falta de tamanho. Perdeu porque insistiu num modelo enquanto o comportamento do cliente já tinha mudado.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943356"/>
            <a:ext cx="4398264" cy="2932176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ATENDIMENTO</a:t>
            </a:r>
            <a:r>
              <a:rPr sz="3800" b="1">
                <a:solidFill>
                  <a:srgbClr val="F5F2EC"/>
                </a:solidFill>
                <a:latin typeface="Inter"/>
              </a:rPr>
              <a:t> JÁ VIROU OPERAÇÃO DE IA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Grandes empresas automatizaram partes inteiras do atendimento. A pergunta para o pequeno negócio é menor e mais prática: qual fila digital já pode ser assistida hoje?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Grandes empresas automatizaram partes inteiras do atendimento. A pergunta para o pequeno negóci…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Grandes empresas automatizaram partes inteiras do atendimento. A pergunta para o pequeno negóci…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Grandes empresas automatizaram partes inteiras do atendimento. A pergunta para o pequeno negóci…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TRÊS GIGANTES, O MESMO MOVIMENTO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Amazon, Shopify e JPMorgan já tratam IA como capacidade operacional. As fontes originais estão preservadas na tela; a lição é organizar sistema antes de pedir mais estrutura.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Amazon, Shopify e JPMorgan já tratam IA como capacidade operacional. As fontes originais estão 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Amazon, Shopify e JPMorgan já tratam IA como capacidade operacional. As fontes originais estão 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Amazon, Shopify e JPMorgan já tratam IA como capacidade operacional. As fontes originais estão 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SAÚDE: IA PREPARA O REGISTRO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Nabla e DAX Copilot mostram IA transcrevendo consultas e preparando prontuários. O médico continua responsável por revisar e validar.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Nabla e DAX Copilot mostram IA transcrevendo consultas e preparando prontuários. O médico conti…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Nabla e DAX Copilot mostram IA transcrevendo consultas e preparando prontuários. O médico conti…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Nabla e DAX Copilot mostram IA transcrevendo consultas e preparando prontuários. O médico conti…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JURÍDICO: IA PREPARA, O </a:t>
            </a:r>
            <a:r>
              <a:rPr sz="3300" b="1">
                <a:solidFill>
                  <a:srgbClr val="4ADE80"/>
                </a:solidFill>
                <a:latin typeface="Inter"/>
              </a:rPr>
              <a:t>PROFISSIONAL VALIDA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Harvey AI apoia pesquisa, minuta e revisão documental. Atos jurídicos e decisões sensíveis continuam com o profissional responsável.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Harvey AI apoia pesquisa, minuta e revisão documental. Atos jurídicos e decisões sensíveis cont…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Harvey AI apoia pesquisa, minuta e revisão documental. Atos jurídicos e decisões sensíveis cont…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Harvey AI apoia pesquisa, minuta e revisão documental. Atos jurídicos e decisões sensíveis cont…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EDUCAÇÃO: UM APOIO </a:t>
            </a:r>
            <a:r>
              <a:rPr sz="3800" b="1">
                <a:solidFill>
                  <a:srgbClr val="4ADE80"/>
                </a:solidFill>
                <a:latin typeface="Inter"/>
              </a:rPr>
              <a:t>MAIS PERSONALIZADO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Ferramentas como Khanmigo mostram feedback e tutoria apoiados por IA. O professor continua definindo objetivo, contexto e critério.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Ferramentas como Khanmigo mostram feedback e tutoria apoiados por IA. O professor continua defi…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Ferramentas como Khanmigo mostram feedback e tutoria apoiados por IA. O professor continua defi…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Ferramentas como Khanmigo mostram feedback e tutoria apoiados por IA. O professor continua defi…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PEQUENAS EQUIPES JÁ ENTREGAM EM </a:t>
            </a:r>
            <a:r>
              <a:rPr sz="3300" b="1">
                <a:solidFill>
                  <a:srgbClr val="4ADE80"/>
                </a:solidFill>
                <a:latin typeface="Inter"/>
              </a:rPr>
              <a:t>OUTRA ESCALA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Código, página, anúncio e atendimento podem compartilhar contexto e sequência. O tamanho da equipe deixou de ser a única medida de capacidade.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ATRASO TAMBÉM </a:t>
            </a:r>
            <a:r>
              <a:rPr sz="3800" b="1">
                <a:solidFill>
                  <a:srgbClr val="4ADE80"/>
                </a:solidFill>
                <a:latin typeface="Inter"/>
              </a:rPr>
              <a:t>ACUMULA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Cada mês sem contexto permanente mantém as mesmas tarefas dependentes do dono, as mesmas explicações repetidas e os mesmos projetos na fila.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Cada mês sem contexto permanente mantém as mesmas tarefas dependentes do dono, as mesmas explic…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Cada mês sem contexto permanente mantém as mesmas tarefas dependentes do dono, as mesmas explic…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Cada mês sem contexto permanente mantém as mesmas tarefas dependentes do dono, as mesmas explic…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MERCADO CRESCE. A DISTRIBUIÇÃO CONTINUA DESIGUAL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Mais ferramentas e mais audiência não garantem mais resultado. Capacidade de produzir, publicar e acompanhar ainda separa ideia de ativo no mercado.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Mais ferramentas e mais audiência não garantem mais resultado. Capacidade de produzir, publicar…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Mais ferramentas e mais audiência não garantem mais resultado. Capacidade de produzir, publicar…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Mais ferramentas e mais audiência não garantem mais resultado. Capacidade de produzir, publicar…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029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VOLUME NÃO ESPERA A TUA AGENDA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Milhões de peças entram nas plataformas todos os dias. A resposta é transformar contexto em produção consistente e revisada.</a:t>
            </a:r>
          </a:p>
        </p:txBody>
      </p:sp>
      <p:sp>
        <p:nvSpPr>
          <p:cNvPr id="7" name="Cena de agend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Cena · agenda"/>
          <p:cNvSpPr txBox="1"/>
          <p:nvPr/>
        </p:nvSpPr>
        <p:spPr>
          <a:xfrm>
            <a:off x="7242048" y="1088136"/>
            <a:ext cx="17373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AGENDA REAL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51192" y="1572768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Compromisso concreto"/>
          <p:cNvSpPr txBox="1"/>
          <p:nvPr/>
        </p:nvSpPr>
        <p:spPr>
          <a:xfrm>
            <a:off x="7708392" y="1527048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Milhões de peças entram nas plataformas todos os dias. A resposta é transformar contexto em produção consistente e revisada.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708392" y="1984248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A ORDEM</a:t>
            </a:r>
            <a:r>
              <a:rPr sz="3800" b="1">
                <a:solidFill>
                  <a:srgbClr val="F5F2EC"/>
                </a:solidFill>
                <a:latin typeface="Inter"/>
              </a:rPr>
              <a:t> FOI ESTA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Reconstrua meu webinar atual. Preserve a espinha, a cadência e as provas. Atualize o posicionamento. Devolva pelo menos 100 slides, uma URL pública, o PPTX editável e o PDF final.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Reconstrua meu webinar atual. Preserve a espinha, a cadência e as provas. Atualize o posicionam…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Reconstrua meu webinar atual. Preserve a espinha, a cadência e as provas. Atualize o posicionam…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Reconstrua meu webinar atual. Preserve a espinha, a cadência e as provas. Atualize o posicionam…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MUDANÇA / OPORTUNIDADE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ISSO É O MUNDO. AGORA VAMOS FALAR DE </a:t>
            </a:r>
            <a:r>
              <a:rPr sz="3300" b="1">
                <a:solidFill>
                  <a:srgbClr val="4ADE80"/>
                </a:solidFill>
                <a:latin typeface="Inter"/>
              </a:rPr>
              <a:t>VOCÊ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mudança só importa quando encontra uma tarefa parada dentro do teu negócio.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mudança só importa quando encontra uma tarefa parada dentro do teu negócio.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mudança só importa quando encontra uma tarefa parada dentro do teu negócio.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 mudança só importa quando encontra uma tarefa parada dentro do teu negócio.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VOCÊ É BOM NO QUE FAZ. E ESTÁ </a:t>
            </a:r>
            <a:r>
              <a:rPr sz="3300" b="1">
                <a:solidFill>
                  <a:srgbClr val="4ADE80"/>
                </a:solidFill>
                <a:latin typeface="Inter"/>
              </a:rPr>
              <a:t>AFOGADO NA OPERAÇÃO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Competência você já tem. O gargalo aparece quando toda tarefa digital depende da tua disponibilidade.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79" y="942163"/>
            <a:ext cx="4398264" cy="2934561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QUANTAS FUNÇÕES</a:t>
            </a:r>
            <a:r>
              <a:rPr sz="3800" b="1">
                <a:solidFill>
                  <a:srgbClr val="F5F2EC"/>
                </a:solidFill>
                <a:latin typeface="Inter"/>
              </a:rPr>
              <a:t> VOCÊ EXERCE SOZINHO?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Atende, publica, responde, vende, cobra, organiza, revisa e lembra. Coloca no chat quantas frentes disputam tua atenção hoje.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Atende, publica, responde, vende, cobra, organiza, revisa e lembra. Coloca no chat quantas frentes disputam tua atenção hoje.</a:t>
            </a:r>
          </a:p>
        </p:txBody>
      </p:sp>
      <p:sp>
        <p:nvSpPr>
          <p:cNvPr id="11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UMA PESSOA. CINCO FRENTES. DEZENAS DE TAREFAS.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MARKETING · CONTEÚDO · ATENDIMENTO · OPERAÇÃO · VENDAS
Tudo precisa passar pela mesma cabeça antes de chegar ao mercado.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250442"/>
            <a:ext cx="4398264" cy="2318003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OPERAÇÃO EMPURRA A VIDA </a:t>
            </a:r>
            <a:r>
              <a:rPr sz="3800" b="1">
                <a:solidFill>
                  <a:srgbClr val="4ADE80"/>
                </a:solidFill>
                <a:latin typeface="Inter"/>
              </a:rPr>
              <a:t>PARA DEPOIS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Quando execução e coordenação ocupam o dia inteiro, até a decisão que mudaria o negócio fica para depois.</a:t>
            </a:r>
          </a:p>
        </p:txBody>
      </p:sp>
      <p:sp>
        <p:nvSpPr>
          <p:cNvPr id="7" name="Cena de agend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Cena · agenda"/>
          <p:cNvSpPr txBox="1"/>
          <p:nvPr/>
        </p:nvSpPr>
        <p:spPr>
          <a:xfrm>
            <a:off x="7242048" y="1088136"/>
            <a:ext cx="173736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AGENDA REAL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51192" y="1572768"/>
            <a:ext cx="347472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Compromisso concreto"/>
          <p:cNvSpPr txBox="1"/>
          <p:nvPr/>
        </p:nvSpPr>
        <p:spPr>
          <a:xfrm>
            <a:off x="7708392" y="1527048"/>
            <a:ext cx="3337560" cy="4389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>
                <a:solidFill>
                  <a:srgbClr val="F5F2EC"/>
                </a:solidFill>
                <a:latin typeface="Inter"/>
              </a:rPr>
              <a:t>Quando execução e coordenação ocupam o dia inteiro, até a decisão que mudaria o negócio fica para depois.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708392" y="1984248"/>
            <a:ext cx="3419856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A VIAGEM QUE NÃO TEVE. A ACADEMIA PARADA. O EXAME ADIADO.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Carga operacional também aparece fora da empresa. A conta de tempo precisa nomear o que foi adiado.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Carga operacional também aparece fora da empresa. A conta de tempo precisa nomear o que foi adiado.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MAIS TRABALHO NÃO PODE SIGNIFICAR </a:t>
            </a:r>
            <a:r>
              <a:rPr sz="3300" b="1">
                <a:solidFill>
                  <a:srgbClr val="4ADE80"/>
                </a:solidFill>
                <a:latin typeface="Inter"/>
              </a:rPr>
              <a:t>MENOS MARGEM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Se cada nova frente exige outra ferramenta, outro fornecedor e mais coordenação do dono, a receita pode crescer sem a operação ficar melhor.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Se cada nova frente exige outra ferramenta, outro fornecedor e mais coordenação do dono, a receita pode crescer sem a operação ficar melhor.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TODO NEGÓCIO </a:t>
            </a:r>
            <a:r>
              <a:rPr sz="3300" b="1">
                <a:solidFill>
                  <a:srgbClr val="4ADE80"/>
                </a:solidFill>
                <a:latin typeface="Inter"/>
              </a:rPr>
              <a:t>MUDA DE GARGALO</a:t>
            </a:r>
            <a:r>
              <a:rPr sz="3300" b="1">
                <a:solidFill>
                  <a:srgbClr val="F5F2EC"/>
                </a:solidFill>
                <a:latin typeface="Inter"/>
              </a:rPr>
              <a:t> QUANDO CRESCE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O modelo dos cinco estágios mostra que o problema de hoje não será o mesmo de amanhã. O sistema precisa acumular contexto enquanto a empresa muda.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modelo dos cinco estágios mostra que o problema de hoje não será o mesmo de amanhã. O sistema…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modelo dos cinco estágios mostra que o problema de hoje não será o mesmo de amanhã. O sistema…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 modelo dos cinco estágios mostra que o problema de hoje não será o mesmo de amanhã. O sistema…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TÁ. EU TENHO QUE USAR IA.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Saber disso não resolve nada. A pergunta que move a operação é: qual tarefa real entra primeiro?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Saber disso não resolve nada. A pergunta que move a operação é: qual tarefa real entra primeiro…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Saber disso não resolve nada. A pergunta que move a operação é: qual tarefa real entra primeiro…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Saber disso não resolve nada. A pergunta que move a operação é: qual tarefa real entra primeiro…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039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DILÚVIO DE FERRAMENTAS </a:t>
            </a:r>
            <a:r>
              <a:rPr sz="3800" b="1">
                <a:solidFill>
                  <a:srgbClr val="4ADE80"/>
                </a:solidFill>
                <a:latin typeface="Inter"/>
              </a:rPr>
              <a:t>TE PARALISA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Toda semana surge outra IA. Correr atrás de cada lançamento é continuar sem contexto permanente, sem padrão e sem processo.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Toda semana surge outra IA. Correr atrás de cada lançamento é continuar sem contexto permanente…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Toda semana surge outra IA. Correr atrás de cada lançamento é continuar sem contexto permanente…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Toda semana surge outra IA. Correr atrás de cada lançamento é continuar sem contexto permanente…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AGENTE DEVOLVEU </a:t>
            </a:r>
            <a:r>
              <a:rPr sz="3800" b="1">
                <a:solidFill>
                  <a:srgbClr val="4ADE80"/>
                </a:solidFill>
                <a:latin typeface="Inter"/>
              </a:rPr>
              <a:t>ESTE WEBINAR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136 slides editáveis. Assets originais recolocados. Copy atualizada. PDF final. Preview navegável no desktop e no celular.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01155"/>
            <a:ext cx="4398264" cy="1416577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MAIS FERRAMENTA NÃO RESOLVE </a:t>
            </a:r>
            <a:r>
              <a:rPr sz="3800" b="1">
                <a:solidFill>
                  <a:srgbClr val="4ADE80"/>
                </a:solidFill>
                <a:latin typeface="Inter"/>
              </a:rPr>
              <a:t>CONTEXTO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Você pode abrir dez telas e ainda terminar o dia copiando informação de um lugar para outro.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Você pode abrir dez telas e ainda terminar o dia copiando informação de um lugar para outro.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Você pode abrir dez telas e ainda terminar o dia copiando informação de um lugar para outro.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Você pode abrir dez telas e ainda terminar o dia copiando informação de um lugar para outro.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QUATRO ARMADILHAS</a:t>
            </a:r>
            <a:r>
              <a:rPr sz="3800" b="1">
                <a:solidFill>
                  <a:srgbClr val="F5F2EC"/>
                </a:solidFill>
                <a:latin typeface="Inter"/>
              </a:rPr>
              <a:t> ROUBAM O POTENCIAL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1. Chat solto
2. Ferramentas empilhadas
3. Terceirização fragmentada
4. Contratação antes de entender a tarefa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Chat solto</a:t>
            </a:r>
          </a:p>
        </p:txBody>
      </p:sp>
      <p:sp>
        <p:nvSpPr>
          <p:cNvPr id="11" name="Mensagem com contexto"/>
          <p:cNvSpPr/>
          <p:nvPr/>
        </p:nvSpPr>
        <p:spPr>
          <a:xfrm>
            <a:off x="8366760" y="2139696"/>
            <a:ext cx="269748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o da mensagem"/>
          <p:cNvSpPr txBox="1"/>
          <p:nvPr/>
        </p:nvSpPr>
        <p:spPr>
          <a:xfrm>
            <a:off x="8503920" y="2240279"/>
            <a:ext cx="24231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Ferramentas empilhadas</a:t>
            </a:r>
          </a:p>
        </p:txBody>
      </p:sp>
      <p:sp>
        <p:nvSpPr>
          <p:cNvPr id="13" name="Mensagem com contexto"/>
          <p:cNvSpPr/>
          <p:nvPr/>
        </p:nvSpPr>
        <p:spPr>
          <a:xfrm>
            <a:off x="7269480" y="2798064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o da mensagem"/>
          <p:cNvSpPr txBox="1"/>
          <p:nvPr/>
        </p:nvSpPr>
        <p:spPr>
          <a:xfrm>
            <a:off x="7406640" y="2898648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Terceirização fragmentada</a:t>
            </a:r>
          </a:p>
        </p:txBody>
      </p:sp>
      <p:sp>
        <p:nvSpPr>
          <p:cNvPr id="15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ARMADILHA 1: </a:t>
            </a:r>
            <a:r>
              <a:rPr sz="3800" b="1">
                <a:solidFill>
                  <a:srgbClr val="4ADE80"/>
                </a:solidFill>
                <a:latin typeface="Inter"/>
              </a:rPr>
              <a:t>CHAT SOLTO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Ele responde. Mas cada conversa recomeça, você reexplica o negócio e ainda transforma a resposta em trabalho na mão.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Ele responde. Mas cada conversa recomeça, você reexplica o negócio e ainda transforma a resposta em trabalho na mão.</a:t>
            </a:r>
          </a:p>
        </p:txBody>
      </p:sp>
      <p:sp>
        <p:nvSpPr>
          <p:cNvPr id="11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CUSTO ESCONDIDO DA IA </a:t>
            </a:r>
            <a:r>
              <a:rPr sz="3800" b="1">
                <a:solidFill>
                  <a:srgbClr val="4ADE80"/>
                </a:solidFill>
                <a:latin typeface="Inter"/>
              </a:rPr>
              <a:t>SEM CONTEXTO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Tempo gasto reconstruindo contexto + revisão extra + risco de decidir com uma resposta convincente, mas errada. A conta depende do teu volume e do teu processo.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Tempo gasto reconstruindo contexto + revisão extra + risco de decidir com uma resposta convincente, mas errada. A conta depende do teu volume e do teu processo.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ARMADILHA 2: FERRAMENTAS </a:t>
            </a:r>
            <a:r>
              <a:rPr sz="3800" b="1">
                <a:solidFill>
                  <a:srgbClr val="4ADE80"/>
                </a:solidFill>
                <a:latin typeface="Inter"/>
              </a:rPr>
              <a:t>EMPILHADAS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Informação descentralizada. Várias telas. Várias mensalidades. Curvas de aprendizado que não compartilham memória.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Informação descentralizada. Várias telas. Várias mensalidades. Curvas de aprendizado que não co…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Informação descentralizada. Várias telas. Várias mensalidades. Curvas de aprendizado que não co…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Informação descentralizada. Várias telas. Várias mensalidades. Curvas de aprendizado que não co…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ARMADILHA 3: </a:t>
            </a:r>
            <a:r>
              <a:rPr sz="3800" b="1">
                <a:solidFill>
                  <a:srgbClr val="4ADE80"/>
                </a:solidFill>
                <a:latin typeface="Inter"/>
              </a:rPr>
              <a:t>TERCEIRIZAR TUDO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Cada fornecedor recebe um pedaço do contexto. O dono continua coordenando a fila e juntando as entregas no final.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Cada fornecedor recebe um pedaço do contexto. O dono continua coordenando a fila e juntando as 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Cada fornecedor recebe um pedaço do contexto. O dono continua coordenando a fila e juntando as 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Cada fornecedor recebe um pedaço do contexto. O dono continua coordenando a fila e juntando as 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ARMADILHA 4: CONTRATAR PARA </a:t>
            </a:r>
            <a:r>
              <a:rPr sz="3800" b="1">
                <a:solidFill>
                  <a:srgbClr val="4ADE80"/>
                </a:solidFill>
                <a:latin typeface="Inter"/>
              </a:rPr>
              <a:t>TODO GAP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Antes de abrir outra vaga para uma tarefa digital, delimite o trabalho, teste o que o agente pode preparar e preserve decisão humana onde o risco exige.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Antes de abrir outra vaga para uma tarefa digital, delimite o trabalho, teste o que o agente po…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Antes de abrir outra vaga para uma tarefa digital, delimite o trabalho, teste o que o agente po…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Antes de abrir outra vaga para uma tarefa digital, delimite o trabalho, teste o que o agente po…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CRESCER É SIMPLES. </a:t>
            </a:r>
            <a:r>
              <a:rPr sz="3800" b="1">
                <a:solidFill>
                  <a:srgbClr val="4ADE80"/>
                </a:solidFill>
                <a:latin typeface="Inter"/>
              </a:rPr>
              <a:t>EXECUTAR</a:t>
            </a:r>
            <a:r>
              <a:rPr sz="3800" b="1">
                <a:solidFill>
                  <a:srgbClr val="F5F2EC"/>
                </a:solidFill>
                <a:latin typeface="Inter"/>
              </a:rPr>
              <a:t> É DIFÍCIL.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Mais trabalho útil precisa chegar ao mercado sem transformar o dono no fio que conecta tudo.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Mais trabalho útil precisa chegar ao mercado sem transformar o dono no fio que conecta tudo.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Mais trabalho útil precisa chegar ao mercado sem transformar o dono no fio que conecta tudo.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Mais trabalho útil precisa chegar ao mercado sem transformar o dono no fio que conecta tudo.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DOR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ESFORÇO NÃO COMPENSA </a:t>
            </a:r>
            <a:r>
              <a:rPr sz="3800" b="1">
                <a:solidFill>
                  <a:srgbClr val="4ADE80"/>
                </a:solidFill>
                <a:latin typeface="Inter"/>
              </a:rPr>
              <a:t>CONTEXTO PERDIDO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Uma operação fragmentada devolve cada pendência para o dono.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Uma operação fragmentada devolve cada pendência para o dono.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Uma operação fragmentada devolve cada pendência para o dono.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Uma operação fragmentada devolve cada pendência para o dono.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049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POR QUE EU CRIEI ISSO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Eu precisava de capacidade operacional sem perder o contexto, a voz e o critério do negócio.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943928"/>
            <a:ext cx="4398264" cy="2931030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ISSO É PRA QUEM VENDE OU QUER VENDER PELA INTERNET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Produto, serviço, consultoria, agência, comércio ou operação profissional. O corte é simples: existe uma venda para colocar no mercado e trabalho digital para executar.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Produto, serviço, consultoria, agência, comércio ou operação profissional. O corte é simples: e…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Produto, serviço, consultoria, agência, comércio ou operação profissional. O corte é simples: e…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Produto, serviço, consultoria, agência, comércio ou operação profissional. O corte é simples: e…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EU PRECISAVA DE </a:t>
            </a:r>
            <a:r>
              <a:rPr sz="3800" b="1">
                <a:solidFill>
                  <a:srgbClr val="4ADE80"/>
                </a:solidFill>
                <a:latin typeface="Inter"/>
              </a:rPr>
              <a:t>MAIS TEMPO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Não para trabalhar mais. Para decidir, vender, acompanhar a família e escolher o que merece minha atenção.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013" y="896112"/>
            <a:ext cx="2269998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EU QUERIA </a:t>
            </a:r>
            <a:r>
              <a:rPr sz="3800" b="1">
                <a:solidFill>
                  <a:srgbClr val="4ADE80"/>
                </a:solidFill>
                <a:latin typeface="Inter"/>
              </a:rPr>
              <a:t>VOLTAR A DECIDIR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intenção era simples: parar de coordenar cada detalhe e receber de volta apenas o que exige julgamento.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intenção era simples: parar de coordenar cada detalhe e receber de volta apenas o que exige j…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intenção era simples: parar de coordenar cada detalhe e receber de volta apenas o que exige j…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 intenção era simples: parar de coordenar cada detalhe e receber de volta apenas o que exige j…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AGENTE PRECISAVA CUMPRIR </a:t>
            </a:r>
            <a:r>
              <a:rPr sz="3300" b="1">
                <a:solidFill>
                  <a:srgbClr val="4ADE80"/>
                </a:solidFill>
                <a:latin typeface="Inter"/>
              </a:rPr>
              <a:t>CINCO CONDIÇÕES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1. Funcionar sem prender o dono ao computador
2. Conhecer a empresa
3. Executar tarefas, não apenas responder
4. Usar ferramentas autorizadas
5. Devolver trabalho pronto para revisão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Funcionar sem prender o dono ao computador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Conhecer a empresa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Executar tarefas, não apenas responder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EU TESTEI ISSO </a:t>
            </a:r>
            <a:r>
              <a:rPr sz="3800" b="1">
                <a:solidFill>
                  <a:srgbClr val="4ADE80"/>
                </a:solidFill>
                <a:latin typeface="Inter"/>
              </a:rPr>
              <a:t>DENTRO DA OPERAÇÃO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Sem ser programador, fui ligando contexto, habilidades, ferramentas, checkpoints e revisão até o agente conseguir produzir entregas utilizáveis.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Sem ser programador, fui ligando contexto, habilidades, ferramentas, checkpoints e revisão até 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Sem ser programador, fui ligando contexto, habilidades, ferramentas, checkpoints e revisão até 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Sem ser programador, fui ligando contexto, habilidades, ferramentas, checkpoints e revisão até 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CAMPO GANHOU UM NOME: </a:t>
            </a:r>
            <a:r>
              <a:rPr sz="3300" b="1">
                <a:solidFill>
                  <a:srgbClr val="4ADE80"/>
                </a:solidFill>
                <a:latin typeface="Inter"/>
              </a:rPr>
              <a:t>ENGENHARIA DE CONTEXTO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Em junho de 2025, Andrej Karpathy ajudou a popularizar a ideia: preencher a janela de contexto com a informação certa para a tarefa certa.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827771"/>
            <a:ext cx="4398264" cy="1163345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CONTEXTO CERTO. NA HORA CERTA. PARA A </a:t>
            </a:r>
            <a:r>
              <a:rPr sz="3300" b="1">
                <a:solidFill>
                  <a:srgbClr val="4ADE80"/>
                </a:solidFill>
                <a:latin typeface="Inter"/>
              </a:rPr>
              <a:t>TAREFA CERTA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fonte original de Karpathy está preservada nesta tela. A tecnologia só melhora quando recebe contexto, limite e condição de pronto.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827771"/>
            <a:ext cx="4398264" cy="1163345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</a:t>
            </a:r>
            <a:r>
              <a:rPr sz="3800" b="1">
                <a:solidFill>
                  <a:srgbClr val="4ADE80"/>
                </a:solidFill>
                <a:latin typeface="Inter"/>
              </a:rPr>
              <a:t>ARQUITETURA</a:t>
            </a:r>
            <a:r>
              <a:rPr sz="3800" b="1">
                <a:solidFill>
                  <a:srgbClr val="F5F2EC"/>
                </a:solidFill>
                <a:latin typeface="Inter"/>
              </a:rPr>
              <a:t> EM VOLTA DA FERRAMENTA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modelo pode mudar. O contexto, as habilidades e a forma de trabalhar ficam na empresa.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modelo pode mudar. O contexto, as habilidades e a forma de trabalhar ficam na empresa.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modelo pode mudar. O contexto, as habilidades e a forma de trabalhar ficam na empresa.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 modelo pode mudar. O contexto, as habilidades e a forma de trabalhar ficam na empresa.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UM ÚNICO SÓCIO IA. </a:t>
            </a:r>
            <a:r>
              <a:rPr sz="3800" b="1">
                <a:solidFill>
                  <a:srgbClr val="4ADE80"/>
                </a:solidFill>
                <a:latin typeface="Inter"/>
              </a:rPr>
              <a:t>TRÊS CAMADAS</a:t>
            </a:r>
            <a:r>
              <a:rPr sz="38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BRAIN: o que ele sabe.
SKILLS: o que ele sabe fazer.
ORQUESTRAÇÃO: como transforma objetivo em sequência, execução e conferência.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BRAIN: o que ele sabe.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SKILLS: o que ele sabe fazer.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80" b="1">
                <a:solidFill>
                  <a:srgbClr val="F5F2EC"/>
                </a:solidFill>
                <a:latin typeface="Inter"/>
              </a:rPr>
              <a:t>ORQUESTRAÇÃO: como transforma objetivo em sequência, execução e conferência.</a:t>
            </a:r>
          </a:p>
        </p:txBody>
      </p:sp>
      <p:sp>
        <p:nvSpPr>
          <p:cNvPr id="17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BRAIN: O CONTEXTO QUE </a:t>
            </a:r>
            <a:r>
              <a:rPr sz="3800" b="1">
                <a:solidFill>
                  <a:srgbClr val="4ADE80"/>
                </a:solidFill>
                <a:latin typeface="Inter"/>
              </a:rPr>
              <a:t>NÃO RECOMEÇA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Empresa, público, oferta, voz, provas, processos, números, restrições e decisões. Ele chega sabendo a casa.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Empresa, público, oferta, voz, provas, processos, números, restrições e decisões. Ele chega sab…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Empresa, público, oferta, voz, provas, processos, números, restrições e decisões. Ele chega sab…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Empresa, público, oferta, voz, provas, processos, números, restrições e decisões. Ele chega sab…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059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CHAT PERGUNTA. O SÓCIO IA </a:t>
            </a:r>
            <a:r>
              <a:rPr sz="3300" b="1">
                <a:solidFill>
                  <a:srgbClr val="4ADE80"/>
                </a:solidFill>
                <a:latin typeface="Inter"/>
              </a:rPr>
              <a:t>RECUPERA O CONTEXTO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diferença aparece quando uma nova ordem já encontra decisões, fontes e padrões do teu negócio.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diferença aparece quando uma nova ordem já encontra decisões, fontes e padrões do teu negócio.</a:t>
            </a:r>
          </a:p>
        </p:txBody>
      </p:sp>
      <p:sp>
        <p:nvSpPr>
          <p:cNvPr id="11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4ADE80"/>
                </a:solidFill>
                <a:latin typeface="Inter"/>
              </a:rPr>
              <a:t>DOIS COMBINADOS</a:t>
            </a:r>
            <a:r>
              <a:rPr sz="3800" b="1">
                <a:solidFill>
                  <a:srgbClr val="F5F2EC"/>
                </a:solidFill>
                <a:latin typeface="Inter"/>
              </a:rPr>
              <a:t> ANTES DE COMEÇAR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1. No final eu vou te mostrar um próximo passo. Esse é o meu marketing e eu não vou esconder.
2. Até o fim, eu vou mostrar trabalho real antes de explicar tecnologia.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No final eu vou te mostrar um próximo passo. Esse é o meu marketing e eu não vou esconder.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Até o fim, eu vou mostrar trabalho real antes de explicar tecnologia.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1. No final eu vou te mostrar um próximo passo. Esse é o meu marketing e eu não vou esconder.
2…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SKILLS: HABILIDADES QUE </a:t>
            </a:r>
            <a:r>
              <a:rPr sz="3300" b="1">
                <a:solidFill>
                  <a:srgbClr val="4ADE80"/>
                </a:solidFill>
                <a:latin typeface="Inter"/>
              </a:rPr>
              <a:t>TERMINAM EM ENTREGA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Página, conteúdo, análise, atendimento, follow-up, relatório, organização financeira e outras tarefas delimitadas.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Página, conteúdo, análise, atendimento, follow-up, relatório, organização financeira e outras t…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Página, conteúdo, análise, atendimento, follow-up, relatório, organização financeira e outras t…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Página, conteúdo, análise, atendimento, follow-up, relatório, organização financeira e outras t…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UMA SKILL. UMA TAREFA. UMA </a:t>
            </a:r>
            <a:r>
              <a:rPr sz="3300" b="1">
                <a:solidFill>
                  <a:srgbClr val="4ADE80"/>
                </a:solidFill>
                <a:latin typeface="Inter"/>
              </a:rPr>
              <a:t>CONDIÇÃO DE PRONTO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habilidade vale pelo arquivo, mensagem, página, análise ou fluxo que entrega para alguém usar.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habilidade vale pelo arquivo, mensagem, página, análise ou fluxo que entrega para alguém usar.</a:t>
            </a:r>
          </a:p>
        </p:txBody>
      </p:sp>
      <p:sp>
        <p:nvSpPr>
          <p:cNvPr id="11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VOCÊ NÃO ESTUDA A SKILL. VOCÊ </a:t>
            </a:r>
            <a:r>
              <a:rPr sz="3300" b="1">
                <a:solidFill>
                  <a:srgbClr val="4ADE80"/>
                </a:solidFill>
                <a:latin typeface="Inter"/>
              </a:rPr>
              <a:t>DÁ A ORDEM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dono define objetivo, contexto, limite e o que precisa receber no final.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dono define objetivo, contexto, limite e o que precisa receber no final.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dono define objetivo, contexto, limite e o que precisa receber no final.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 dono define objetivo, contexto, limite e o que precisa receber no final.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ORQUESTRAÇÃO: DO OBJETIVO </a:t>
            </a:r>
            <a:r>
              <a:rPr sz="3300" b="1">
                <a:solidFill>
                  <a:srgbClr val="4ADE80"/>
                </a:solidFill>
                <a:latin typeface="Inter"/>
              </a:rPr>
              <a:t>À CONFERÊNCIA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agente recupera contexto, escolhe a habilidade, organiza a sequência, executa, testa e devolve a prova.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SEM SEQUÊNCIA, É RUÍDO. COM SEQUÊNCIA, </a:t>
            </a:r>
            <a:r>
              <a:rPr sz="3300" b="1">
                <a:solidFill>
                  <a:srgbClr val="4ADE80"/>
                </a:solidFill>
                <a:latin typeface="Inter"/>
              </a:rPr>
              <a:t>VIRA TRABALHO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orquestração impede que dez respostas soltas pareçam uma operação.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AUTONOMIA É </a:t>
            </a:r>
            <a:r>
              <a:rPr sz="3800" b="1">
                <a:solidFill>
                  <a:srgbClr val="4ADE80"/>
                </a:solidFill>
                <a:latin typeface="Inter"/>
              </a:rPr>
              <a:t>GRADUADA</a:t>
            </a:r>
            <a:r>
              <a:rPr sz="3800" b="1">
                <a:solidFill>
                  <a:srgbClr val="F5F2EC"/>
                </a:solidFill>
                <a:latin typeface="Inter"/>
              </a:rPr>
              <a:t> PELO RISCO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PREPARA: o dono decide e envia.
EXECUTA COM APROVAÇÃO: o agente age depois do ok.
RECORRENTE: o agente roda e presta contas dentro de limites claros.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PREPARA: o dono decide e envia.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inha da conta"/>
          <p:cNvSpPr txBox="1"/>
          <p:nvPr/>
        </p:nvSpPr>
        <p:spPr>
          <a:xfrm>
            <a:off x="7251192" y="2157984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EXECUTA COM APROVAÇÃO: o agente age depois do ok.</a:t>
            </a:r>
          </a:p>
        </p:txBody>
      </p:sp>
      <p:sp>
        <p:nvSpPr>
          <p:cNvPr id="13" name="Texto"/>
          <p:cNvSpPr txBox="1"/>
          <p:nvPr/>
        </p:nvSpPr>
        <p:spPr>
          <a:xfrm>
            <a:off x="10177272" y="215798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51192" y="2578608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inha da conta"/>
          <p:cNvSpPr txBox="1"/>
          <p:nvPr/>
        </p:nvSpPr>
        <p:spPr>
          <a:xfrm>
            <a:off x="7251192" y="2779776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RECORRENTE: o agente roda e presta contas dentro de limites claros.</a:t>
            </a:r>
          </a:p>
        </p:txBody>
      </p:sp>
      <p:sp>
        <p:nvSpPr>
          <p:cNvPr id="16" name="Texto"/>
          <p:cNvSpPr txBox="1"/>
          <p:nvPr/>
        </p:nvSpPr>
        <p:spPr>
          <a:xfrm>
            <a:off x="10177272" y="2779776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51192" y="3200400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INTERFACE VIVE ONDE VOCÊ JÁ VIVE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Celular, tablet ou computador. O mesmo agente, o mesmo contexto e as mesmas regras.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5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250442"/>
            <a:ext cx="4398264" cy="2318003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INTERFACE NO BOLSO. </a:t>
            </a:r>
            <a:r>
              <a:rPr sz="3300" b="1">
                <a:solidFill>
                  <a:srgbClr val="4ADE80"/>
                </a:solidFill>
                <a:latin typeface="Inter"/>
              </a:rPr>
              <a:t>CONTEXTO</a:t>
            </a:r>
            <a:r>
              <a:rPr sz="3300" b="1">
                <a:solidFill>
                  <a:srgbClr val="F5F2EC"/>
                </a:solidFill>
                <a:latin typeface="Inter"/>
              </a:rPr>
              <a:t> NA INFRAESTRUTURA.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Telegram reduz atrito. A infraestrutura mantém memória, skills, agenda e integrações disponíveis.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Cena documental" descr="image50.png"/>
          <p:cNvPicPr>
            <a:picLocks noChangeAspect="1"/>
          </p:cNvPicPr>
          <p:nvPr/>
        </p:nvPicPr>
        <p:blipFill>
          <a:blip r:embed="rId2"/>
          <a:srcRect t="21316" b="21316"/>
          <a:stretch>
            <a:fillRect/>
          </a:stretch>
        </p:blipFill>
        <p:spPr>
          <a:xfrm>
            <a:off x="7040880" y="896112"/>
            <a:ext cx="4398264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ANTES, O DONO TRADUZIA TUDO EM ETAPAS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Depois, ele dá a direção, confere o plano curto, aprova o que exige risco e julga o trabalho entregue.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069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AGENTE AMPLIA CAPACIDADE. </a:t>
            </a:r>
            <a:r>
              <a:rPr sz="3300" b="1">
                <a:solidFill>
                  <a:srgbClr val="4ADE80"/>
                </a:solidFill>
                <a:latin typeface="Inter"/>
              </a:rPr>
              <a:t>O DONO DIRIGE</a:t>
            </a:r>
            <a:r>
              <a:rPr sz="3300" b="1">
                <a:solidFill>
                  <a:srgbClr val="F5F2EC"/>
                </a:solidFill>
                <a:latin typeface="Inter"/>
              </a:rPr>
              <a:t>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formação ensina a enxergar possibilidades, priorizar, programar contexto, comandar, julgar, corrigir, conceder autonomia e medir.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formação ensina a enxergar possibilidades, priorizar, programar contexto, comandar, julgar, c…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formação ensina a enxergar possibilidades, priorizar, programar contexto, comandar, julgar, c…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 formação ensina a enxergar possibilidades, priorizar, programar contexto, comandar, julgar, c…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VOCÊ ESTÁ AQUI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AULA → TRABALHO PRONTO → DIAGNÓSTICO → PRIMEIRA APLICAÇÃO
Nesta aula, você vai enxergar onde um agente pode trabalhar no teu negócio.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AULA → TRABALHO PRONTO → DIAGNÓSTICO → PRIMEIRA APLICAÇÃO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80" b="1">
                <a:solidFill>
                  <a:srgbClr val="F5F2EC"/>
                </a:solidFill>
                <a:latin typeface="Inter"/>
              </a:rPr>
              <a:t>Nesta aula, você vai enxergar onde um agente pode trabalhar no teu negócio.</a:t>
            </a:r>
          </a:p>
        </p:txBody>
      </p:sp>
      <p:sp>
        <p:nvSpPr>
          <p:cNvPr id="14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ISSO JÁ RODA COM </a:t>
            </a:r>
            <a:r>
              <a:rPr sz="3800" b="1">
                <a:solidFill>
                  <a:srgbClr val="4ADE80"/>
                </a:solidFill>
                <a:latin typeface="Inter"/>
              </a:rPr>
              <a:t>CHECKPOINT E PROVA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Missões sequenciais. Frentes paralelas apenas quando independentes. Critério de pronto. Aprovação proporcional ao risco. Artefato conferido no final.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Cena documental" descr="image52.png"/>
          <p:cNvPicPr>
            <a:picLocks noChangeAspect="1"/>
          </p:cNvPicPr>
          <p:nvPr/>
        </p:nvPicPr>
        <p:blipFill>
          <a:blip r:embed="rId2"/>
          <a:srcRect t="17243" b="17243"/>
          <a:stretch>
            <a:fillRect/>
          </a:stretch>
        </p:blipFill>
        <p:spPr>
          <a:xfrm>
            <a:off x="7040880" y="896112"/>
            <a:ext cx="4398264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MECANISMO / SÓCIO IA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CADA ETAPA DEIXA UM </a:t>
            </a:r>
            <a:r>
              <a:rPr sz="3800" b="1">
                <a:solidFill>
                  <a:srgbClr val="4ADE80"/>
                </a:solidFill>
                <a:latin typeface="Inter"/>
              </a:rPr>
              <a:t>RASTRO CONFERÍVEL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Plano curto, fontes usadas, arquivo produzido, teste executado e próximo passo. Sem alegar pronto antes da prova.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999352"/>
            <a:ext cx="4398264" cy="2820183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AGORA </a:t>
            </a:r>
            <a:r>
              <a:rPr sz="3800" b="1">
                <a:solidFill>
                  <a:srgbClr val="4ADE80"/>
                </a:solidFill>
                <a:latin typeface="Inter"/>
              </a:rPr>
              <a:t>AO VIVO</a:t>
            </a:r>
            <a:r>
              <a:rPr sz="3800" b="1">
                <a:solidFill>
                  <a:srgbClr val="F5F2EC"/>
                </a:solidFill>
                <a:latin typeface="Inter"/>
              </a:rPr>
              <a:t>, NO TELEGRAM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Primeiro você vê a ordem. Depois o contexto recuperado. Em seguida o plano, a execução e o arquivo utilizável.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8411" y="896112"/>
            <a:ext cx="2523201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MERCADO E POSICIONAMENTO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Pesquisar concorrentes com fontes
Mapear dor e objeção em verbatim
Comparar oferta e preço
Estruturar posicionamento em linguagem falável
Entregar um mapa de decisão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Pesquisar concorrentes com fontes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Mapear dor e objeção em verbatim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Comparar oferta e preço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CONTEÚDO E MARKETING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Transformar aula em peças
Criar página e formulário
Escrever variações de campanha
Montar calendário e materiais
Entregar arquivos prontos para publicar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Transformar aula em peças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Criar página e formulário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Escrever variações de campanha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VENDAS E ATENDIMENTO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Qualificar oportunidade
Preparar follow-up
Atualizar CRM
Montar proposta
Organizar as informações para a conversa de venda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Qualificar oportunidade</a:t>
            </a:r>
          </a:p>
        </p:txBody>
      </p:sp>
      <p:sp>
        <p:nvSpPr>
          <p:cNvPr id="11" name="Mensagem com contexto"/>
          <p:cNvSpPr/>
          <p:nvPr/>
        </p:nvSpPr>
        <p:spPr>
          <a:xfrm>
            <a:off x="8366760" y="2139696"/>
            <a:ext cx="269748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o da mensagem"/>
          <p:cNvSpPr txBox="1"/>
          <p:nvPr/>
        </p:nvSpPr>
        <p:spPr>
          <a:xfrm>
            <a:off x="8503920" y="2240279"/>
            <a:ext cx="242316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Preparar follow-up</a:t>
            </a:r>
          </a:p>
        </p:txBody>
      </p:sp>
      <p:sp>
        <p:nvSpPr>
          <p:cNvPr id="13" name="Mensagem com contexto"/>
          <p:cNvSpPr/>
          <p:nvPr/>
        </p:nvSpPr>
        <p:spPr>
          <a:xfrm>
            <a:off x="7269480" y="2798064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o da mensagem"/>
          <p:cNvSpPr txBox="1"/>
          <p:nvPr/>
        </p:nvSpPr>
        <p:spPr>
          <a:xfrm>
            <a:off x="7406640" y="2898648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Atualizar CRM</a:t>
            </a:r>
          </a:p>
        </p:txBody>
      </p:sp>
      <p:sp>
        <p:nvSpPr>
          <p:cNvPr id="15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GESTÃO, FINANCEIRO E OPERAÇÃO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Categorizar movimentações autorizadas
Montar DRE gerencial
Organizar documentos e projetos
Preparar minutas para revisão
Devolver decisões e pendências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Categorizar movimentações autorizadas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Montar DRE gerencial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Organizar documentos e projetos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QUANTO CUSTA MANTER UM AGENTE?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Infraestrutura e uso variam por volume, modelo, integrações e frequência. A conta correta compara esse custo com tarefas concluídas, horas liberadas e desperdício evitado.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Infraestrutura e uso variam por volume, modelo, integrações e frequência. A conta correta compara esse custo com tarefas concluídas, horas liberadas e desperdício evitado.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CUSTO SÓ FAZ SENTIDO PERTO DO TRABALHO PRODUZIDO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Sem tarefa delimitada, qualquer número vira chute. Com tarefa, frequência e volume, a estimativa ganha premissas.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7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1091" y="896112"/>
            <a:ext cx="1397840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079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VANTAGEM </a:t>
            </a:r>
            <a:r>
              <a:rPr sz="3800" b="1">
                <a:solidFill>
                  <a:srgbClr val="4ADE80"/>
                </a:solidFill>
                <a:latin typeface="Inter"/>
              </a:rPr>
              <a:t>ACUMULA</a:t>
            </a:r>
            <a:r>
              <a:rPr sz="3800" b="1">
                <a:solidFill>
                  <a:srgbClr val="F5F2EC"/>
                </a:solidFill>
                <a:latin typeface="Inter"/>
              </a:rPr>
              <a:t> COM O CONTEXTO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Cada decisão registrada evita recomeço. Cada skill reutilizada reduz esforço. Cada correção incorporada aumenta a qualidade do próximo ciclo.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Cada decisão registrada evita recomeço. Cada skill reutilizada reduz esforço. Cada correção inc…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Cada decisão registrada evita recomeço. Cada skill reutilizada reduz esforço. Cada correção inc…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Cada decisão registrada evita recomeço. Cada skill reutilizada reduz esforço. Cada correção inc…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PRAZER, </a:t>
            </a:r>
            <a:r>
              <a:rPr sz="3800" b="1">
                <a:solidFill>
                  <a:srgbClr val="4ADE80"/>
                </a:solidFill>
                <a:latin typeface="Inter"/>
              </a:rPr>
              <a:t>LÉO MOLINA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Mais de R$46 milhões em vendas online geridas.
10 anos em marketing e vendas.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1221" y="896112"/>
            <a:ext cx="2437581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ATÉ 2030, A CAPACIDADE DIGITAL VAI CONTINUAR AVANÇANDO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O ensaio de Sam Altman projeta uma transição gradual e profunda. A fonte original está preservada; o que importa aqui é começar por uma tarefa concreta.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171792"/>
            <a:ext cx="4398264" cy="2475302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A BOA NOTÍCIA: VOCÊ NÃO PRECISA RESOLVER TUDO HOJE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Você precisa escolher uma aplicação, instalar contexto suficiente e concluir um primeiro ciclo com revisão.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Você precisa escolher uma aplicação, instalar contexto suficiente e concluir um primeiro ciclo 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Você precisa escolher uma aplicação, instalar contexto suficiente e concluir um primeiro ciclo 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Você precisa escolher uma aplicação, instalar contexto suficiente e concluir um primeiro ciclo 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PROVA É </a:t>
            </a:r>
            <a:r>
              <a:rPr sz="3800" b="1">
                <a:solidFill>
                  <a:srgbClr val="4ADE80"/>
                </a:solidFill>
                <a:latin typeface="Inter"/>
              </a:rPr>
              <a:t>ENTREGA VISÍVEL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Os prints originais mostram pessoas usando, corrigindo e recebendo trabalho. Olhe o artefato, o contexto e o que foi realmente concluído.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7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23" y="896112"/>
            <a:ext cx="1398576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GENTE COMUM, COM UMA </a:t>
            </a:r>
            <a:r>
              <a:rPr sz="3800" b="1">
                <a:solidFill>
                  <a:srgbClr val="4ADE80"/>
                </a:solidFill>
                <a:latin typeface="Inter"/>
              </a:rPr>
              <a:t>TAREFA REAL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ponto de partida é nomear uma tarefa, uma fonte e uma condição de pronto.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ponto de partida é nomear uma tarefa, uma fonte e uma condição de pronto.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 ponto de partida é nomear uma tarefa, uma fonte e uma condição de pronto.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O ponto de partida é nomear uma tarefa, uma fonte e uma condição de pronto.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CORREÇÃO TAMBÉM É </a:t>
            </a:r>
            <a:r>
              <a:rPr sz="3800" b="1">
                <a:solidFill>
                  <a:srgbClr val="4ADE80"/>
                </a:solidFill>
                <a:latin typeface="Inter"/>
              </a:rPr>
              <a:t>PARTE DA PROVA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Um agente confiável trabalha dentro de limites, recebe feedback e melhora sem repetir o mesmo erro.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7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723" y="896112"/>
            <a:ext cx="1398576" cy="3026664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DONO CONTINUA </a:t>
            </a:r>
            <a:r>
              <a:rPr sz="3800" b="1">
                <a:solidFill>
                  <a:srgbClr val="4ADE80"/>
                </a:solidFill>
                <a:latin typeface="Inter"/>
              </a:rPr>
              <a:t>NO COMANDO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Ele aprova o que é sensível, define autonomia e interrompe o que sai do padrão.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Ele aprova o que é sensível, define autonomia e interrompe o que sai do padrão.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Ele aprova o que é sensível, define autonomia e interrompe o que sai do padrão.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Ele aprova o que é sensível, define autonomia e interrompe o que sai do padrão.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TRABALHO PRONTO MUDA A CONVERSA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Depois que você recebe um arquivo utilizável, a pergunta deixa de ser “qual IA usar?” e vira “qual tarefa entra agora?”.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999352"/>
            <a:ext cx="4398264" cy="2820183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NÃO DÁ PRA DESVER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Resposta bonita é uma coisa. Trabalho usado por alguém é outra.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Resposta bonita é uma coisa. Trabalho usado por alguém é outra.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Resposta bonita é uma coisa. Trabalho usado por alguém é outra.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Resposta bonita é uma coisa. Trabalho usado por alguém é outra.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QUEM ESTÁ CURTINDO A AULA?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Escreve no chat qual entrega você quer ver saindo primeiro no teu negócio.</a:t>
            </a:r>
          </a:p>
        </p:txBody>
      </p:sp>
      <p:sp>
        <p:nvSpPr>
          <p:cNvPr id="7" name="Cena de convers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TELEGRAM / OPERAÇÃO</a:t>
            </a:r>
          </a:p>
        </p:txBody>
      </p:sp>
      <p:sp>
        <p:nvSpPr>
          <p:cNvPr id="9" name="Mensagem com contexto"/>
          <p:cNvSpPr/>
          <p:nvPr/>
        </p:nvSpPr>
        <p:spPr>
          <a:xfrm>
            <a:off x="7269480" y="1481328"/>
            <a:ext cx="3520440" cy="502920"/>
          </a:xfrm>
          <a:prstGeom prst="rect">
            <a:avLst/>
          </a:prstGeom>
          <a:solidFill>
            <a:srgbClr val="111411"/>
          </a:solidFill>
          <a:ln w="6350">
            <a:solidFill>
              <a:srgbClr val="2930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o da mensagem"/>
          <p:cNvSpPr txBox="1"/>
          <p:nvPr/>
        </p:nvSpPr>
        <p:spPr>
          <a:xfrm>
            <a:off x="7406640" y="1581912"/>
            <a:ext cx="324612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Escreve no chat qual entrega você quer ver saindo primeiro no teu negócio.</a:t>
            </a:r>
          </a:p>
        </p:txBody>
      </p:sp>
      <p:sp>
        <p:nvSpPr>
          <p:cNvPr id="11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089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OLHA O QUE VOCÊ JÁ CONSEGUE ENXERGAR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Tarefa, contexto, habilidade, sequência, aprovação, entrega e medição. Essa é a anatomia de uma aplicação real.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ABERTURA / CONTRATO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009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2022–2023: OPERAÇÃO EM ESCALA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R$30 milhões geridos em produtos digitais, mentorias, serviços e eventos.
35 colaboradores. 17 projetos simultâneos.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943356"/>
            <a:ext cx="4398264" cy="2932175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090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O QUE VOCÊ </a:t>
            </a:r>
            <a:r>
              <a:rPr sz="3800" b="1">
                <a:solidFill>
                  <a:srgbClr val="4ADE80"/>
                </a:solidFill>
                <a:latin typeface="Inter"/>
              </a:rPr>
              <a:t>JÁ APRENDEU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5F2EC"/>
                </a:solidFill>
                <a:latin typeface="Inter"/>
              </a:rPr>
              <a:t>O que um agente pode executar
As quatro armadilhas da operação fragmentada
Como Brain, Skills e Orquestração trabalham juntos
Por que autonomia depende de risco
Como ligar entrega a receita, custo, eficiência e horas</a:t>
            </a:r>
          </a:p>
        </p:txBody>
      </p:sp>
      <p:sp>
        <p:nvSpPr>
          <p:cNvPr id="7" name="Cena de conta operacional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CONTA OPERACIONAL</a:t>
            </a:r>
          </a:p>
        </p:txBody>
      </p:sp>
      <p:sp>
        <p:nvSpPr>
          <p:cNvPr id="9" name="Linha da conta"/>
          <p:cNvSpPr txBox="1"/>
          <p:nvPr/>
        </p:nvSpPr>
        <p:spPr>
          <a:xfrm>
            <a:off x="7251192" y="1536192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O que um agente pode executar</a:t>
            </a:r>
          </a:p>
        </p:txBody>
      </p:sp>
      <p:sp>
        <p:nvSpPr>
          <p:cNvPr id="10" name="Texto"/>
          <p:cNvSpPr txBox="1"/>
          <p:nvPr/>
        </p:nvSpPr>
        <p:spPr>
          <a:xfrm>
            <a:off x="10177272" y="1536192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51192" y="1956816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inha da conta"/>
          <p:cNvSpPr txBox="1"/>
          <p:nvPr/>
        </p:nvSpPr>
        <p:spPr>
          <a:xfrm>
            <a:off x="7251192" y="2157984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As quatro armadilhas da operação fragmentada</a:t>
            </a:r>
          </a:p>
        </p:txBody>
      </p:sp>
      <p:sp>
        <p:nvSpPr>
          <p:cNvPr id="13" name="Texto"/>
          <p:cNvSpPr txBox="1"/>
          <p:nvPr/>
        </p:nvSpPr>
        <p:spPr>
          <a:xfrm>
            <a:off x="10177272" y="215798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51192" y="2578608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Linha da conta"/>
          <p:cNvSpPr txBox="1"/>
          <p:nvPr/>
        </p:nvSpPr>
        <p:spPr>
          <a:xfrm>
            <a:off x="7251192" y="2779776"/>
            <a:ext cx="2880360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5F2EC"/>
                </a:solidFill>
                <a:latin typeface="Inter"/>
              </a:rPr>
              <a:t>Como Brain, Skills e Orquestração trabalham juntos</a:t>
            </a:r>
          </a:p>
        </p:txBody>
      </p:sp>
      <p:sp>
        <p:nvSpPr>
          <p:cNvPr id="16" name="Texto"/>
          <p:cNvSpPr txBox="1"/>
          <p:nvPr/>
        </p:nvSpPr>
        <p:spPr>
          <a:xfrm>
            <a:off x="10177272" y="2779776"/>
            <a:ext cx="914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4ADE80"/>
                </a:solidFill>
                <a:latin typeface="Inter"/>
              </a:rPr>
              <a:t>CONFERIR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51192" y="3200400"/>
            <a:ext cx="3858768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091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QUAL TAREFA VOCÊ MAPEARIA </a:t>
            </a:r>
            <a:r>
              <a:rPr sz="3800" b="1">
                <a:solidFill>
                  <a:srgbClr val="4ADE80"/>
                </a:solidFill>
                <a:latin typeface="Inter"/>
              </a:rPr>
              <a:t>PRIMEIRO</a:t>
            </a:r>
            <a:r>
              <a:rPr sz="3800" b="1">
                <a:solidFill>
                  <a:srgbClr val="F5F2EC"/>
                </a:solidFill>
                <a:latin typeface="Inter"/>
              </a:rPr>
              <a:t>?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Escolhe mentalmente uma entrega que está atrasada, custa caro ou volta para a tua mão toda semana.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Escolhe mentalmente uma entrega que está atrasada, custa caro ou volta para a tua mão toda sema…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Escolhe mentalmente uma entrega que está atrasada, custa caro ou volta para a tua mão toda sema…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Escolhe mentalmente uma entrega que está atrasada, custa caro ou volta para a tua mão toda sema…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092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VOCÊ JÁ SABE O QUE PROCURAR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Não procure uma IA que promete tudo. Procure uma primeira tarefa delimitada, fontes confiáveis, revisão e um artefato no final.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Não procure uma IA que promete tudo. Procure uma primeira tarefa delimitada, fontes confiáveis,…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Não procure uma IA que promete tudo. Procure uma primeira tarefa delimitada, fontes confiáveis,…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Não procure uma IA que promete tudo. Procure uma primeira tarefa delimitada, fontes confiáveis,…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093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EU QUERO TE AJUDAR A </a:t>
            </a:r>
            <a:r>
              <a:rPr sz="3300" b="1">
                <a:solidFill>
                  <a:srgbClr val="4ADE80"/>
                </a:solidFill>
                <a:latin typeface="Inter"/>
              </a:rPr>
              <a:t>TIRAR UMA TAREFA</a:t>
            </a:r>
            <a:r>
              <a:rPr sz="3300" b="1">
                <a:solidFill>
                  <a:srgbClr val="F5F2EC"/>
                </a:solidFill>
                <a:latin typeface="Inter"/>
              </a:rPr>
              <a:t> DA FILA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Escolher a prioridade
Definir contexto e fontes
Decidir o grau de autonomia
Medir o impacto depois da entrega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Escolher a prioridade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Definir contexto e fontes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Decidir o grau de autonomia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094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A PRIMEIRA APLICAÇÃO TEM </a:t>
            </a:r>
            <a:r>
              <a:rPr sz="3800" b="1">
                <a:solidFill>
                  <a:srgbClr val="4ADE80"/>
                </a:solidFill>
                <a:latin typeface="Inter"/>
              </a:rPr>
              <a:t>CINCO CAMPOS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Tarefa · contexto · fonte · grau de autonomia · condição de pronto. O próximo bloco organiza os cinco.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Tarefa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fonte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grau de autonomia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095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VOCÊ VIU O </a:t>
            </a:r>
            <a:r>
              <a:rPr sz="3300" b="1">
                <a:solidFill>
                  <a:srgbClr val="4ADE80"/>
                </a:solidFill>
                <a:latin typeface="Inter"/>
              </a:rPr>
              <a:t>TRABALHO</a:t>
            </a:r>
            <a:r>
              <a:rPr sz="3300" b="1">
                <a:solidFill>
                  <a:srgbClr val="F5F2EC"/>
                </a:solidFill>
                <a:latin typeface="Inter"/>
              </a:rPr>
              <a:t> ANTES DA TECNOLOGIA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Essa ordem é intencional. A tecnologia só importa quando termina em algo que alguém abre, usa, publica, envia ou mede.</a:t>
            </a:r>
          </a:p>
        </p:txBody>
      </p:sp>
      <p:sp>
        <p:nvSpPr>
          <p:cNvPr id="7" name="Moldura da cena"/>
          <p:cNvSpPr/>
          <p:nvPr/>
        </p:nvSpPr>
        <p:spPr>
          <a:xfrm>
            <a:off x="6931152" y="786384"/>
            <a:ext cx="4617720" cy="3246120"/>
          </a:xfrm>
          <a:prstGeom prst="rect">
            <a:avLst/>
          </a:prstGeom>
          <a:solidFill>
            <a:srgbClr val="0A0C0B"/>
          </a:solidFill>
          <a:ln w="889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rova documental" descr="ima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701155"/>
            <a:ext cx="4398264" cy="1416577"/>
          </a:xfrm>
          <a:prstGeom prst="rect">
            <a:avLst/>
          </a:prstGeom>
        </p:spPr>
      </p:pic>
      <p:sp>
        <p:nvSpPr>
          <p:cNvPr id="9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096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4ADE80"/>
                </a:solidFill>
                <a:latin typeface="Inter"/>
              </a:rPr>
              <a:t>UM AGENTE</a:t>
            </a:r>
            <a:r>
              <a:rPr sz="3300" b="1">
                <a:solidFill>
                  <a:srgbClr val="F5F2EC"/>
                </a:solidFill>
                <a:latin typeface="Inter"/>
              </a:rPr>
              <a:t>. TRÊS CAMADAS. VÁRIAS FUNÇÕES.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Brain guarda o contexto. Skills executam tarefas. Orquestração transforma objetivo em sequência, execução e conferência.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097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300" b="1">
                <a:solidFill>
                  <a:srgbClr val="F5F2EC"/>
                </a:solidFill>
                <a:latin typeface="Inter"/>
              </a:rPr>
              <a:t>O CICLO NÃO TERMINA NA PRIMEIRA ENTREGA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O dono confere, corrige, decide o que vira memória e escolhe a próxima tarefa. O agente melhora porque o contexto acumula.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DEMONSTRAÇÃO / PROVA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098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QUANDO O CONTEXTO </a:t>
            </a:r>
            <a:r>
              <a:rPr sz="3800" b="1">
                <a:solidFill>
                  <a:srgbClr val="4ADE80"/>
                </a:solidFill>
                <a:latin typeface="Inter"/>
              </a:rPr>
              <a:t>PARA DE RECOMEÇAR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A empresa repete menos explicação, reduz retrabalho e consegue manter voz, oferta, provas, processos e decisões na mesma casa.</a:t>
            </a:r>
          </a:p>
        </p:txBody>
      </p:sp>
      <p:sp>
        <p:nvSpPr>
          <p:cNvPr id="7" name="Cena de tarefa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TAREFA EM CAMPO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721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OBJETIVO</a:t>
            </a:r>
          </a:p>
        </p:txBody>
      </p:sp>
      <p:sp>
        <p:nvSpPr>
          <p:cNvPr id="10" name="Campo da tarefa"/>
          <p:cNvSpPr txBox="1"/>
          <p:nvPr/>
        </p:nvSpPr>
        <p:spPr>
          <a:xfrm>
            <a:off x="7260336" y="16916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empresa repete menos explicação, reduz retrabalho e consegue manter voz, oferta, provas, proc…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260336" y="20665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21579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CONTEXTO</a:t>
            </a:r>
          </a:p>
        </p:txBody>
      </p:sp>
      <p:sp>
        <p:nvSpPr>
          <p:cNvPr id="13" name="Campo da tarefa"/>
          <p:cNvSpPr txBox="1"/>
          <p:nvPr/>
        </p:nvSpPr>
        <p:spPr>
          <a:xfrm>
            <a:off x="7260336" y="23774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A empresa repete menos explicação, reduz retrabalho e consegue manter voz, oferta, provas, proc…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60336" y="27523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843784"/>
            <a:ext cx="1691640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CONDIÇÃO DE PRONTO</a:t>
            </a:r>
          </a:p>
        </p:txBody>
      </p:sp>
      <p:sp>
        <p:nvSpPr>
          <p:cNvPr id="16" name="Campo da tarefa"/>
          <p:cNvSpPr txBox="1"/>
          <p:nvPr/>
        </p:nvSpPr>
        <p:spPr>
          <a:xfrm>
            <a:off x="7260336" y="3063240"/>
            <a:ext cx="3730752" cy="34747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4ADE80"/>
                </a:solidFill>
                <a:latin typeface="Inter"/>
              </a:rPr>
              <a:t>A empresa repete menos explicação, reduz retrabalho e consegue manter voz, oferta, provas, proc…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260336" y="3438144"/>
            <a:ext cx="3822192" cy="0"/>
          </a:xfrm>
          <a:prstGeom prst="line">
            <a:avLst/>
          </a:prstGeom>
          <a:ln w="8890">
            <a:solidFill>
              <a:srgbClr val="3036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Marcador documental"/>
          <p:cNvSpPr/>
          <p:nvPr/>
        </p:nvSpPr>
        <p:spPr>
          <a:xfrm>
            <a:off x="502920" y="347472"/>
            <a:ext cx="91440" cy="91440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Identificação"/>
          <p:cNvSpPr txBox="1"/>
          <p:nvPr/>
        </p:nvSpPr>
        <p:spPr>
          <a:xfrm>
            <a:off x="658368" y="292608"/>
            <a:ext cx="493776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8A8580"/>
                </a:solidFill>
                <a:latin typeface="Inter"/>
              </a:rPr>
              <a:t>LEON / DIAGNÓSTICO / APLICAÇÃO</a:t>
            </a:r>
          </a:p>
        </p:txBody>
      </p:sp>
      <p:sp>
        <p:nvSpPr>
          <p:cNvPr id="4" name="Paginação"/>
          <p:cNvSpPr txBox="1"/>
          <p:nvPr/>
        </p:nvSpPr>
        <p:spPr>
          <a:xfrm>
            <a:off x="502920" y="6473952"/>
            <a:ext cx="1143000" cy="1645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>
                <a:solidFill>
                  <a:srgbClr val="8A8580"/>
                </a:solidFill>
                <a:latin typeface="Inter"/>
              </a:rPr>
              <a:t>099 / 136</a:t>
            </a:r>
          </a:p>
        </p:txBody>
      </p:sp>
      <p:sp>
        <p:nvSpPr>
          <p:cNvPr id="5" name="Headline"/>
          <p:cNvSpPr txBox="1"/>
          <p:nvPr/>
        </p:nvSpPr>
        <p:spPr>
          <a:xfrm>
            <a:off x="502920" y="832104"/>
            <a:ext cx="608076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92000"/>
              </a:lnSpc>
              <a:spcBef>
                <a:spcPts val="0"/>
              </a:spcBef>
              <a:spcAft>
                <a:spcPts val="0"/>
              </a:spcAft>
            </a:pPr>
            <a:r>
              <a:rPr sz="3800" b="1">
                <a:solidFill>
                  <a:srgbClr val="F5F2EC"/>
                </a:solidFill>
                <a:latin typeface="Inter"/>
              </a:rPr>
              <a:t>PASSO 1: ESCOLHA UMA </a:t>
            </a:r>
            <a:r>
              <a:rPr sz="3800" b="1">
                <a:solidFill>
                  <a:srgbClr val="4ADE80"/>
                </a:solidFill>
                <a:latin typeface="Inter"/>
              </a:rPr>
              <a:t>TAREFA REAL</a:t>
            </a:r>
          </a:p>
        </p:txBody>
      </p:sp>
      <p:sp>
        <p:nvSpPr>
          <p:cNvPr id="6" name="Copy integral"/>
          <p:cNvSpPr txBox="1"/>
          <p:nvPr/>
        </p:nvSpPr>
        <p:spPr>
          <a:xfrm>
            <a:off x="530352" y="2971800"/>
            <a:ext cx="5998464" cy="2487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F5F2EC"/>
                </a:solidFill>
                <a:latin typeface="Inter"/>
              </a:rPr>
              <a:t>Comece por algo digital, repetitivo, delimitável e frequente. Nomeie quem usa a entrega e o que precisa existir no final.</a:t>
            </a:r>
          </a:p>
        </p:txBody>
      </p:sp>
      <p:sp>
        <p:nvSpPr>
          <p:cNvPr id="7" name="Cena de processo"/>
          <p:cNvSpPr/>
          <p:nvPr/>
        </p:nvSpPr>
        <p:spPr>
          <a:xfrm>
            <a:off x="6967728" y="859536"/>
            <a:ext cx="4553712" cy="3054096"/>
          </a:xfrm>
          <a:prstGeom prst="rect">
            <a:avLst/>
          </a:prstGeom>
          <a:solidFill>
            <a:srgbClr val="0A0C0B"/>
          </a:solidFill>
          <a:ln w="10160">
            <a:solidFill>
              <a:srgbClr val="30363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o"/>
          <p:cNvSpPr txBox="1"/>
          <p:nvPr/>
        </p:nvSpPr>
        <p:spPr>
          <a:xfrm>
            <a:off x="7242048" y="1078992"/>
            <a:ext cx="237744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900" b="1">
                <a:solidFill>
                  <a:srgbClr val="4ADE80"/>
                </a:solidFill>
                <a:latin typeface="Inter"/>
              </a:rPr>
              <a:t>FLUXO EM EXECUÇÃO</a:t>
            </a:r>
          </a:p>
        </p:txBody>
      </p:sp>
      <p:sp>
        <p:nvSpPr>
          <p:cNvPr id="9" name="Texto"/>
          <p:cNvSpPr txBox="1"/>
          <p:nvPr/>
        </p:nvSpPr>
        <p:spPr>
          <a:xfrm>
            <a:off x="7260336" y="149047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01</a:t>
            </a:r>
          </a:p>
        </p:txBody>
      </p:sp>
      <p:sp>
        <p:nvSpPr>
          <p:cNvPr id="10" name="Etapa concreta"/>
          <p:cNvSpPr txBox="1"/>
          <p:nvPr/>
        </p:nvSpPr>
        <p:spPr>
          <a:xfrm>
            <a:off x="7699248" y="145389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OBJETIVO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7388352" y="180136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o"/>
          <p:cNvSpPr txBox="1"/>
          <p:nvPr/>
        </p:nvSpPr>
        <p:spPr>
          <a:xfrm>
            <a:off x="7260336" y="1993391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02</a:t>
            </a:r>
          </a:p>
        </p:txBody>
      </p:sp>
      <p:sp>
        <p:nvSpPr>
          <p:cNvPr id="13" name="Etapa concreta"/>
          <p:cNvSpPr txBox="1"/>
          <p:nvPr/>
        </p:nvSpPr>
        <p:spPr>
          <a:xfrm>
            <a:off x="7699248" y="1956815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CONTEXTO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388352" y="2304287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o"/>
          <p:cNvSpPr txBox="1"/>
          <p:nvPr/>
        </p:nvSpPr>
        <p:spPr>
          <a:xfrm>
            <a:off x="7260336" y="249631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03</a:t>
            </a:r>
          </a:p>
        </p:txBody>
      </p:sp>
      <p:sp>
        <p:nvSpPr>
          <p:cNvPr id="16" name="Etapa concreta"/>
          <p:cNvSpPr txBox="1"/>
          <p:nvPr/>
        </p:nvSpPr>
        <p:spPr>
          <a:xfrm>
            <a:off x="7699248" y="245973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EXECUÇÃO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7388352" y="2807208"/>
            <a:ext cx="0" cy="164592"/>
          </a:xfrm>
          <a:prstGeom prst="line">
            <a:avLst/>
          </a:prstGeom>
          <a:ln w="12700">
            <a:solidFill>
              <a:srgbClr val="4ADE8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o"/>
          <p:cNvSpPr txBox="1"/>
          <p:nvPr/>
        </p:nvSpPr>
        <p:spPr>
          <a:xfrm>
            <a:off x="7260336" y="2999232"/>
            <a:ext cx="320040" cy="20116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850" b="1">
                <a:solidFill>
                  <a:srgbClr val="4ADE80"/>
                </a:solidFill>
                <a:latin typeface="Inter"/>
              </a:rPr>
              <a:t>04</a:t>
            </a:r>
          </a:p>
        </p:txBody>
      </p:sp>
      <p:sp>
        <p:nvSpPr>
          <p:cNvPr id="19" name="Etapa concreta"/>
          <p:cNvSpPr txBox="1"/>
          <p:nvPr/>
        </p:nvSpPr>
        <p:spPr>
          <a:xfrm>
            <a:off x="7699248" y="2962656"/>
            <a:ext cx="3310128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>
                <a:solidFill>
                  <a:srgbClr val="F5F2EC"/>
                </a:solidFill>
                <a:latin typeface="Inter"/>
              </a:rPr>
              <a:t>PROVA</a:t>
            </a:r>
          </a:p>
        </p:txBody>
      </p:sp>
      <p:sp>
        <p:nvSpPr>
          <p:cNvPr id="20" name="Zona fixa de vídeo"/>
          <p:cNvSpPr/>
          <p:nvPr/>
        </p:nvSpPr>
        <p:spPr>
          <a:xfrm>
            <a:off x="8394192" y="4315968"/>
            <a:ext cx="3154680" cy="1627632"/>
          </a:xfrm>
          <a:prstGeom prst="rect">
            <a:avLst/>
          </a:prstGeom>
          <a:solidFill>
            <a:srgbClr val="060706"/>
          </a:solidFill>
          <a:ln w="10160">
            <a:solidFill>
              <a:srgbClr val="59615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ótulo da zona de vídeo"/>
          <p:cNvSpPr txBox="1"/>
          <p:nvPr/>
        </p:nvSpPr>
        <p:spPr>
          <a:xfrm>
            <a:off x="8558784" y="5623560"/>
            <a:ext cx="1554480" cy="1463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750" b="1">
                <a:solidFill>
                  <a:srgbClr val="8A8580"/>
                </a:solidFill>
                <a:latin typeface="Inter"/>
              </a:rPr>
              <a:t>VÍDEO AO VIVO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Sócio IA — 136 slides cinematográficos</dc:title>
  <dc:subject>Deck final editável</dc:subject>
  <dc:creator>LEON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